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9" r:id="rId13"/>
    <p:sldId id="287" r:id="rId14"/>
    <p:sldId id="291" r:id="rId15"/>
    <p:sldId id="292" r:id="rId16"/>
    <p:sldId id="293" r:id="rId17"/>
    <p:sldId id="294" r:id="rId18"/>
    <p:sldId id="295" r:id="rId19"/>
    <p:sldId id="298" r:id="rId20"/>
    <p:sldId id="296" r:id="rId21"/>
    <p:sldId id="258" r:id="rId22"/>
    <p:sldId id="259" r:id="rId23"/>
    <p:sldId id="261" r:id="rId24"/>
    <p:sldId id="263" r:id="rId25"/>
    <p:sldId id="299" r:id="rId26"/>
    <p:sldId id="300" r:id="rId27"/>
    <p:sldId id="264" r:id="rId28"/>
    <p:sldId id="302" r:id="rId29"/>
    <p:sldId id="265" r:id="rId30"/>
    <p:sldId id="277" r:id="rId3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00"/>
    <a:srgbClr val="FF9900"/>
    <a:srgbClr val="660033"/>
    <a:srgbClr val="FF66FF"/>
    <a:srgbClr val="808080"/>
    <a:srgbClr val="333333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D82A03B-137E-707D-9BEA-D99CB2042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r"/>
            <a:fld id="{EA6DF80A-EAA7-4FBD-998F-B2316356B5F5}" type="slidenum">
              <a:rPr lang="en-US" altLang="en-US" sz="1400"/>
              <a:pPr algn="r"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1B8E50F-0A77-5AB0-52B6-A3B02D84BAA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B03F4AA-4609-522D-8730-5F2E7B62F17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notes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22C5B68-2A26-8C96-E992-1A0D84F28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r"/>
            <a:fld id="{3239FC89-224B-4423-8E35-3C1D6C412AEA}" type="slidenum">
              <a:rPr lang="en-US" altLang="en-US" sz="1400"/>
              <a:pPr algn="r"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1436306-000F-6B44-CF18-BC67488A88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4191929-7642-C43E-C8E3-467E426E7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B81EE05-AE70-9F3E-F950-824A21AA92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73EFE34-5A32-8168-A8E0-D7F63CD9F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A9B49-357B-473F-5B75-E1EE2513A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E340F-B097-D7A5-20B0-49768918C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791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830E6-3329-9BB0-E4D7-26159C052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45090-0EB8-B22F-8C88-4C62C0F41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38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07C66-1DCA-A97B-2A53-E472E54D4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C52B6-6F8B-6DD5-10E7-E644D1760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CEEFF-89A7-CD8E-133A-EE2D7671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2B1AA-F3B3-CF0C-242F-C10D5200E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353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8B5B2-C7D0-5EBB-9DB7-005809FA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A7FD9-C8D2-289D-0B6C-6243DF86B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149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309B-E0BD-F806-1C74-FA0207D30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6A42-3B4D-89E3-0A49-6FFF8612C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68DB7-955C-8EDC-45BC-6F37853F0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072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5D77-4324-4D86-2AE6-5A7DD914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3CF81-1C27-B09B-AB29-87D68F61A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98B1B-609C-9A7E-9AC3-81930BC01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CF4F77-8620-493C-639E-B5546BB8E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4F4409-FA95-2C03-F6AC-305DB8B80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900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CA8C6-0BCA-D75C-DC93-95B212F7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137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8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133D6-378D-C65B-1D57-079A0A69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ECA43-8A9C-A098-4A6D-015A1500A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D893B-5D75-E397-35DB-38A44DE56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17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36321-7245-EBA4-7A38-8B7EBC3A1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008D7E-3DA4-3D38-72F5-866754B2B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DB361-4D7A-B469-85C5-712DC842E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737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>
            <a:extLst>
              <a:ext uri="{FF2B5EF4-FFF2-40B4-BE49-F238E27FC236}">
                <a16:creationId xmlns:a16="http://schemas.microsoft.com/office/drawing/2014/main" id="{58A3B4F4-2621-2F61-5922-962C78A01FE2}"/>
              </a:ext>
            </a:extLst>
          </p:cNvPr>
          <p:cNvGrpSpPr>
            <a:grpSpLocks/>
          </p:cNvGrpSpPr>
          <p:nvPr/>
        </p:nvGrpSpPr>
        <p:grpSpPr bwMode="auto">
          <a:xfrm>
            <a:off x="0" y="7938"/>
            <a:ext cx="9132888" cy="6838950"/>
            <a:chOff x="0" y="5"/>
            <a:chExt cx="5753" cy="4308"/>
          </a:xfrm>
        </p:grpSpPr>
        <p:sp>
          <p:nvSpPr>
            <p:cNvPr id="1026" name="Freeform 2">
              <a:extLst>
                <a:ext uri="{FF2B5EF4-FFF2-40B4-BE49-F238E27FC236}">
                  <a16:creationId xmlns:a16="http://schemas.microsoft.com/office/drawing/2014/main" id="{28665FA3-A302-7B5B-988F-404215282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0000FF">
                    <a:gamma/>
                    <a:shade val="80000"/>
                    <a:invGamma/>
                  </a:srgbClr>
                </a:gs>
                <a:gs pos="100000">
                  <a:srgbClr val="0000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" name="Arc 3">
              <a:extLst>
                <a:ext uri="{FF2B5EF4-FFF2-40B4-BE49-F238E27FC236}">
                  <a16:creationId xmlns:a16="http://schemas.microsoft.com/office/drawing/2014/main" id="{B1D0607B-404E-5134-D0AB-72CC79865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5"/>
              <a:ext cx="5294" cy="43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>
            <a:extLst>
              <a:ext uri="{FF2B5EF4-FFF2-40B4-BE49-F238E27FC236}">
                <a16:creationId xmlns:a16="http://schemas.microsoft.com/office/drawing/2014/main" id="{DCD74E7A-8143-126D-86BE-187BC408D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C7C946-74A2-1FB6-7743-26F5A245A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charset="2"/>
        <a:buChar char="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charset="2"/>
        <a:buChar char="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65F4F85-B2CE-177F-FA05-F27C615B4D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  <a:noFill/>
          <a:ln/>
        </p:spPr>
        <p:txBody>
          <a:bodyPr anchor="ctr"/>
          <a:lstStyle/>
          <a:p>
            <a:r>
              <a:rPr lang="en-US" altLang="en-US" sz="7200"/>
              <a:t>Controlling </a:t>
            </a:r>
            <a:br>
              <a:rPr lang="en-US" altLang="en-US" sz="7200"/>
            </a:br>
            <a:r>
              <a:rPr lang="en-US" altLang="en-US" sz="7200"/>
              <a:t>Gene Expression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5E34857-FD97-A99D-7D72-95028EFA61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/>
        </p:spPr>
        <p:txBody>
          <a:bodyPr/>
          <a:lstStyle/>
          <a:p>
            <a:pPr marL="342900" indent="-342900"/>
            <a:r>
              <a:rPr lang="en-US" altLang="en-US" sz="3200"/>
              <a:t>Timothy G. Standish, Ph. D.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F2DD9A-4C2A-EE71-8644-C916213DD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Operon:</a:t>
            </a:r>
            <a:br>
              <a:rPr lang="en-US" altLang="en-US"/>
            </a:br>
            <a:r>
              <a:rPr lang="en-US" altLang="en-US" sz="3200"/>
              <a:t>When Neither Lactose Nor Glucose Is Present</a:t>
            </a:r>
          </a:p>
        </p:txBody>
      </p:sp>
      <p:grpSp>
        <p:nvGrpSpPr>
          <p:cNvPr id="39939" name="Group 3">
            <a:extLst>
              <a:ext uri="{FF2B5EF4-FFF2-40B4-BE49-F238E27FC236}">
                <a16:creationId xmlns:a16="http://schemas.microsoft.com/office/drawing/2014/main" id="{2EAE7A93-D429-15DC-D83E-DDC56B7FAED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38400"/>
            <a:ext cx="8382000" cy="457200"/>
            <a:chOff x="240" y="1536"/>
            <a:chExt cx="5280" cy="288"/>
          </a:xfrm>
        </p:grpSpPr>
        <p:sp>
          <p:nvSpPr>
            <p:cNvPr id="39940" name="Line 4">
              <a:extLst>
                <a:ext uri="{FF2B5EF4-FFF2-40B4-BE49-F238E27FC236}">
                  <a16:creationId xmlns:a16="http://schemas.microsoft.com/office/drawing/2014/main" id="{C493BC67-21FF-8330-9F56-8718A55BA7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1680"/>
              <a:ext cx="52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1" name="Rectangle 5">
              <a:extLst>
                <a:ext uri="{FF2B5EF4-FFF2-40B4-BE49-F238E27FC236}">
                  <a16:creationId xmlns:a16="http://schemas.microsoft.com/office/drawing/2014/main" id="{C44EB359-958D-F9B6-9CBD-DBE6D590B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536"/>
              <a:ext cx="720" cy="28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1"/>
                <a:t>Repressor</a:t>
              </a:r>
            </a:p>
          </p:txBody>
        </p:sp>
        <p:sp>
          <p:nvSpPr>
            <p:cNvPr id="39942" name="Rectangle 6">
              <a:extLst>
                <a:ext uri="{FF2B5EF4-FFF2-40B4-BE49-F238E27FC236}">
                  <a16:creationId xmlns:a16="http://schemas.microsoft.com/office/drawing/2014/main" id="{4F4FF816-BB69-5477-B36B-5FCAA85A0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536"/>
              <a:ext cx="672" cy="288"/>
            </a:xfrm>
            <a:prstGeom prst="rect">
              <a:avLst/>
            </a:prstGeom>
            <a:solidFill>
              <a:srgbClr val="6E004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/>
                <a:t>Promoter</a:t>
              </a:r>
            </a:p>
          </p:txBody>
        </p:sp>
        <p:sp>
          <p:nvSpPr>
            <p:cNvPr id="39943" name="Rectangle 7">
              <a:extLst>
                <a:ext uri="{FF2B5EF4-FFF2-40B4-BE49-F238E27FC236}">
                  <a16:creationId xmlns:a16="http://schemas.microsoft.com/office/drawing/2014/main" id="{822102CA-2A6D-0877-12EA-06E02518C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6" y="1536"/>
              <a:ext cx="752" cy="288"/>
            </a:xfrm>
            <a:prstGeom prst="rect">
              <a:avLst/>
            </a:prstGeom>
            <a:solidFill>
              <a:srgbClr val="00AE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/>
                <a:t>LacY</a:t>
              </a:r>
            </a:p>
          </p:txBody>
        </p:sp>
        <p:sp>
          <p:nvSpPr>
            <p:cNvPr id="39944" name="Rectangle 8">
              <a:extLst>
                <a:ext uri="{FF2B5EF4-FFF2-40B4-BE49-F238E27FC236}">
                  <a16:creationId xmlns:a16="http://schemas.microsoft.com/office/drawing/2014/main" id="{1A3CE2FF-4316-92B4-DEC4-A79EB715B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536"/>
              <a:ext cx="752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folHlink"/>
                  </a:solidFill>
                </a:rPr>
                <a:t>LacA</a:t>
              </a:r>
            </a:p>
          </p:txBody>
        </p:sp>
        <p:sp>
          <p:nvSpPr>
            <p:cNvPr id="39945" name="Rectangle 9">
              <a:extLst>
                <a:ext uri="{FF2B5EF4-FFF2-40B4-BE49-F238E27FC236}">
                  <a16:creationId xmlns:a16="http://schemas.microsoft.com/office/drawing/2014/main" id="{E31F9B54-3D38-EA8E-C0DA-758F517F9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536"/>
              <a:ext cx="752" cy="288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accent2"/>
                  </a:solidFill>
                </a:rPr>
                <a:t>LacZ</a:t>
              </a:r>
            </a:p>
          </p:txBody>
        </p:sp>
        <p:grpSp>
          <p:nvGrpSpPr>
            <p:cNvPr id="39946" name="Group 10">
              <a:extLst>
                <a:ext uri="{FF2B5EF4-FFF2-40B4-BE49-F238E27FC236}">
                  <a16:creationId xmlns:a16="http://schemas.microsoft.com/office/drawing/2014/main" id="{F8BB8291-67B7-7A5E-55AF-2DA25E9794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536"/>
              <a:ext cx="684" cy="288"/>
              <a:chOff x="2352" y="3024"/>
              <a:chExt cx="684" cy="288"/>
            </a:xfrm>
          </p:grpSpPr>
          <p:sp>
            <p:nvSpPr>
              <p:cNvPr id="39947" name="Freeform 11">
                <a:extLst>
                  <a:ext uri="{FF2B5EF4-FFF2-40B4-BE49-F238E27FC236}">
                    <a16:creationId xmlns:a16="http://schemas.microsoft.com/office/drawing/2014/main" id="{D07B5B5A-69CC-41A9-50C9-AD321ECCA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3024"/>
                <a:ext cx="624" cy="288"/>
              </a:xfrm>
              <a:custGeom>
                <a:avLst/>
                <a:gdLst>
                  <a:gd name="T0" fmla="*/ 0 w 624"/>
                  <a:gd name="T1" fmla="*/ 0 h 288"/>
                  <a:gd name="T2" fmla="*/ 0 w 624"/>
                  <a:gd name="T3" fmla="*/ 288 h 288"/>
                  <a:gd name="T4" fmla="*/ 192 w 624"/>
                  <a:gd name="T5" fmla="*/ 288 h 288"/>
                  <a:gd name="T6" fmla="*/ 192 w 624"/>
                  <a:gd name="T7" fmla="*/ 192 h 288"/>
                  <a:gd name="T8" fmla="*/ 288 w 624"/>
                  <a:gd name="T9" fmla="*/ 192 h 288"/>
                  <a:gd name="T10" fmla="*/ 288 w 624"/>
                  <a:gd name="T11" fmla="*/ 288 h 288"/>
                  <a:gd name="T12" fmla="*/ 384 w 624"/>
                  <a:gd name="T13" fmla="*/ 288 h 288"/>
                  <a:gd name="T14" fmla="*/ 384 w 624"/>
                  <a:gd name="T15" fmla="*/ 192 h 288"/>
                  <a:gd name="T16" fmla="*/ 480 w 624"/>
                  <a:gd name="T17" fmla="*/ 192 h 288"/>
                  <a:gd name="T18" fmla="*/ 480 w 624"/>
                  <a:gd name="T19" fmla="*/ 288 h 288"/>
                  <a:gd name="T20" fmla="*/ 624 w 624"/>
                  <a:gd name="T21" fmla="*/ 288 h 288"/>
                  <a:gd name="T22" fmla="*/ 624 w 624"/>
                  <a:gd name="T23" fmla="*/ 0 h 288"/>
                  <a:gd name="T24" fmla="*/ 0 w 624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4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92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288" y="288"/>
                    </a:lnTo>
                    <a:lnTo>
                      <a:pt x="384" y="288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480" y="288"/>
                    </a:lnTo>
                    <a:lnTo>
                      <a:pt x="624" y="288"/>
                    </a:ln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UpDiag">
                <a:fgClr>
                  <a:schemeClr val="hlink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8" name="Text Box 12">
                <a:extLst>
                  <a:ext uri="{FF2B5EF4-FFF2-40B4-BE49-F238E27FC236}">
                    <a16:creationId xmlns:a16="http://schemas.microsoft.com/office/drawing/2014/main" id="{E8FD66E2-A585-C24A-5985-AA8CD21B00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024"/>
                <a:ext cx="6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Operator</a:t>
                </a:r>
              </a:p>
            </p:txBody>
          </p:sp>
        </p:grpSp>
        <p:grpSp>
          <p:nvGrpSpPr>
            <p:cNvPr id="39949" name="Group 13">
              <a:extLst>
                <a:ext uri="{FF2B5EF4-FFF2-40B4-BE49-F238E27FC236}">
                  <a16:creationId xmlns:a16="http://schemas.microsoft.com/office/drawing/2014/main" id="{32A6F86C-25F5-E807-204C-490A4EE08D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536"/>
              <a:ext cx="630" cy="288"/>
              <a:chOff x="1152" y="1920"/>
              <a:chExt cx="630" cy="288"/>
            </a:xfrm>
          </p:grpSpPr>
          <p:sp>
            <p:nvSpPr>
              <p:cNvPr id="39950" name="Freeform 14">
                <a:extLst>
                  <a:ext uri="{FF2B5EF4-FFF2-40B4-BE49-F238E27FC236}">
                    <a16:creationId xmlns:a16="http://schemas.microsoft.com/office/drawing/2014/main" id="{298BC4ED-8C7A-2373-1965-508AF0768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0" y="1920"/>
                <a:ext cx="528" cy="288"/>
              </a:xfrm>
              <a:custGeom>
                <a:avLst/>
                <a:gdLst>
                  <a:gd name="T0" fmla="*/ 0 w 528"/>
                  <a:gd name="T1" fmla="*/ 0 h 288"/>
                  <a:gd name="T2" fmla="*/ 0 w 528"/>
                  <a:gd name="T3" fmla="*/ 288 h 288"/>
                  <a:gd name="T4" fmla="*/ 144 w 528"/>
                  <a:gd name="T5" fmla="*/ 288 h 288"/>
                  <a:gd name="T6" fmla="*/ 144 w 528"/>
                  <a:gd name="T7" fmla="*/ 240 h 288"/>
                  <a:gd name="T8" fmla="*/ 192 w 528"/>
                  <a:gd name="T9" fmla="*/ 192 h 288"/>
                  <a:gd name="T10" fmla="*/ 240 w 528"/>
                  <a:gd name="T11" fmla="*/ 192 h 288"/>
                  <a:gd name="T12" fmla="*/ 288 w 528"/>
                  <a:gd name="T13" fmla="*/ 240 h 288"/>
                  <a:gd name="T14" fmla="*/ 288 w 528"/>
                  <a:gd name="T15" fmla="*/ 288 h 288"/>
                  <a:gd name="T16" fmla="*/ 528 w 528"/>
                  <a:gd name="T17" fmla="*/ 288 h 288"/>
                  <a:gd name="T18" fmla="*/ 528 w 528"/>
                  <a:gd name="T19" fmla="*/ 0 h 288"/>
                  <a:gd name="T20" fmla="*/ 0 w 528"/>
                  <a:gd name="T21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8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44" y="288"/>
                    </a:lnTo>
                    <a:lnTo>
                      <a:pt x="144" y="240"/>
                    </a:lnTo>
                    <a:lnTo>
                      <a:pt x="192" y="192"/>
                    </a:lnTo>
                    <a:lnTo>
                      <a:pt x="240" y="192"/>
                    </a:lnTo>
                    <a:lnTo>
                      <a:pt x="288" y="240"/>
                    </a:lnTo>
                    <a:lnTo>
                      <a:pt x="288" y="288"/>
                    </a:lnTo>
                    <a:lnTo>
                      <a:pt x="528" y="288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rgbClr val="F95AB7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Text Box 15">
                <a:extLst>
                  <a:ext uri="{FF2B5EF4-FFF2-40B4-BE49-F238E27FC236}">
                    <a16:creationId xmlns:a16="http://schemas.microsoft.com/office/drawing/2014/main" id="{2A489CAB-1BAB-0D4C-695D-AB9906EB29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384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altLang="en-US" sz="1600" b="1"/>
                  <a:t>CAP</a:t>
                </a:r>
                <a:endParaRPr lang="en-US" altLang="en-US"/>
              </a:p>
            </p:txBody>
          </p:sp>
          <p:sp>
            <p:nvSpPr>
              <p:cNvPr id="39952" name="Text Box 16">
                <a:extLst>
                  <a:ext uri="{FF2B5EF4-FFF2-40B4-BE49-F238E27FC236}">
                    <a16:creationId xmlns:a16="http://schemas.microsoft.com/office/drawing/2014/main" id="{5C068543-5352-58D1-C37B-7D490DB738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6" y="1988"/>
                <a:ext cx="42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/>
                  <a:t>Binding</a:t>
                </a:r>
              </a:p>
            </p:txBody>
          </p:sp>
        </p:grpSp>
      </p:grpSp>
      <p:grpSp>
        <p:nvGrpSpPr>
          <p:cNvPr id="39965" name="Group 29">
            <a:extLst>
              <a:ext uri="{FF2B5EF4-FFF2-40B4-BE49-F238E27FC236}">
                <a16:creationId xmlns:a16="http://schemas.microsoft.com/office/drawing/2014/main" id="{03186552-6A49-D9D8-4068-FE09BA62915A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4953000"/>
            <a:ext cx="685800" cy="457200"/>
            <a:chOff x="3984" y="3312"/>
            <a:chExt cx="432" cy="288"/>
          </a:xfrm>
        </p:grpSpPr>
        <p:sp>
          <p:nvSpPr>
            <p:cNvPr id="39966" name="Freeform 30">
              <a:extLst>
                <a:ext uri="{FF2B5EF4-FFF2-40B4-BE49-F238E27FC236}">
                  <a16:creationId xmlns:a16="http://schemas.microsoft.com/office/drawing/2014/main" id="{89E82DBB-2632-1535-FFB8-1EEFA97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3312"/>
              <a:ext cx="432" cy="288"/>
            </a:xfrm>
            <a:custGeom>
              <a:avLst/>
              <a:gdLst>
                <a:gd name="T0" fmla="*/ 0 w 432"/>
                <a:gd name="T1" fmla="*/ 96 h 288"/>
                <a:gd name="T2" fmla="*/ 144 w 432"/>
                <a:gd name="T3" fmla="*/ 96 h 288"/>
                <a:gd name="T4" fmla="*/ 144 w 432"/>
                <a:gd name="T5" fmla="*/ 0 h 288"/>
                <a:gd name="T6" fmla="*/ 288 w 432"/>
                <a:gd name="T7" fmla="*/ 0 h 288"/>
                <a:gd name="T8" fmla="*/ 288 w 432"/>
                <a:gd name="T9" fmla="*/ 96 h 288"/>
                <a:gd name="T10" fmla="*/ 432 w 432"/>
                <a:gd name="T11" fmla="*/ 96 h 288"/>
                <a:gd name="T12" fmla="*/ 432 w 432"/>
                <a:gd name="T13" fmla="*/ 240 h 288"/>
                <a:gd name="T14" fmla="*/ 288 w 432"/>
                <a:gd name="T15" fmla="*/ 288 h 288"/>
                <a:gd name="T16" fmla="*/ 288 w 432"/>
                <a:gd name="T17" fmla="*/ 240 h 288"/>
                <a:gd name="T18" fmla="*/ 240 w 432"/>
                <a:gd name="T19" fmla="*/ 192 h 288"/>
                <a:gd name="T20" fmla="*/ 192 w 432"/>
                <a:gd name="T21" fmla="*/ 192 h 288"/>
                <a:gd name="T22" fmla="*/ 144 w 432"/>
                <a:gd name="T23" fmla="*/ 240 h 288"/>
                <a:gd name="T24" fmla="*/ 144 w 432"/>
                <a:gd name="T25" fmla="*/ 288 h 288"/>
                <a:gd name="T26" fmla="*/ 0 w 432"/>
                <a:gd name="T27" fmla="*/ 240 h 288"/>
                <a:gd name="T28" fmla="*/ 0 w 432"/>
                <a:gd name="T29" fmla="*/ 9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2" h="288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288" y="0"/>
                  </a:lnTo>
                  <a:lnTo>
                    <a:pt x="288" y="96"/>
                  </a:lnTo>
                  <a:lnTo>
                    <a:pt x="432" y="96"/>
                  </a:lnTo>
                  <a:lnTo>
                    <a:pt x="432" y="240"/>
                  </a:lnTo>
                  <a:lnTo>
                    <a:pt x="288" y="288"/>
                  </a:lnTo>
                  <a:lnTo>
                    <a:pt x="288" y="240"/>
                  </a:lnTo>
                  <a:lnTo>
                    <a:pt x="240" y="192"/>
                  </a:lnTo>
                  <a:lnTo>
                    <a:pt x="192" y="192"/>
                  </a:lnTo>
                  <a:lnTo>
                    <a:pt x="144" y="240"/>
                  </a:lnTo>
                  <a:lnTo>
                    <a:pt x="144" y="288"/>
                  </a:lnTo>
                  <a:lnTo>
                    <a:pt x="0" y="240"/>
                  </a:lnTo>
                  <a:lnTo>
                    <a:pt x="0" y="96"/>
                  </a:lnTo>
                  <a:close/>
                </a:path>
              </a:pathLst>
            </a:custGeom>
            <a:pattFill prst="pct80">
              <a:fgClr>
                <a:srgbClr val="F95AB7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Text Box 31">
              <a:extLst>
                <a:ext uri="{FF2B5EF4-FFF2-40B4-BE49-F238E27FC236}">
                  <a16:creationId xmlns:a16="http://schemas.microsoft.com/office/drawing/2014/main" id="{9E3CC9A7-649C-E903-A773-43FF702FE4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360"/>
              <a:ext cx="3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CAP</a:t>
              </a:r>
            </a:p>
          </p:txBody>
        </p:sp>
      </p:grpSp>
      <p:grpSp>
        <p:nvGrpSpPr>
          <p:cNvPr id="39968" name="Group 32">
            <a:extLst>
              <a:ext uri="{FF2B5EF4-FFF2-40B4-BE49-F238E27FC236}">
                <a16:creationId xmlns:a16="http://schemas.microsoft.com/office/drawing/2014/main" id="{F7391495-6817-85A1-9A94-778FCFD5A950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105400"/>
            <a:ext cx="531813" cy="304800"/>
            <a:chOff x="4368" y="2496"/>
            <a:chExt cx="335" cy="192"/>
          </a:xfrm>
        </p:grpSpPr>
        <p:sp>
          <p:nvSpPr>
            <p:cNvPr id="39969" name="Freeform 33">
              <a:extLst>
                <a:ext uri="{FF2B5EF4-FFF2-40B4-BE49-F238E27FC236}">
                  <a16:creationId xmlns:a16="http://schemas.microsoft.com/office/drawing/2014/main" id="{2085CABF-58D1-8C61-CAE9-ECEC478A5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" y="2496"/>
              <a:ext cx="240" cy="192"/>
            </a:xfrm>
            <a:custGeom>
              <a:avLst/>
              <a:gdLst>
                <a:gd name="T0" fmla="*/ 0 w 240"/>
                <a:gd name="T1" fmla="*/ 48 h 192"/>
                <a:gd name="T2" fmla="*/ 0 w 240"/>
                <a:gd name="T3" fmla="*/ 144 h 192"/>
                <a:gd name="T4" fmla="*/ 48 w 240"/>
                <a:gd name="T5" fmla="*/ 192 h 192"/>
                <a:gd name="T6" fmla="*/ 192 w 240"/>
                <a:gd name="T7" fmla="*/ 192 h 192"/>
                <a:gd name="T8" fmla="*/ 240 w 240"/>
                <a:gd name="T9" fmla="*/ 144 h 192"/>
                <a:gd name="T10" fmla="*/ 240 w 240"/>
                <a:gd name="T11" fmla="*/ 48 h 192"/>
                <a:gd name="T12" fmla="*/ 192 w 240"/>
                <a:gd name="T13" fmla="*/ 0 h 192"/>
                <a:gd name="T14" fmla="*/ 48 w 240"/>
                <a:gd name="T15" fmla="*/ 0 h 192"/>
                <a:gd name="T16" fmla="*/ 0 w 240"/>
                <a:gd name="T17" fmla="*/ 4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192">
                  <a:moveTo>
                    <a:pt x="0" y="48"/>
                  </a:moveTo>
                  <a:lnTo>
                    <a:pt x="0" y="144"/>
                  </a:lnTo>
                  <a:lnTo>
                    <a:pt x="48" y="192"/>
                  </a:lnTo>
                  <a:lnTo>
                    <a:pt x="192" y="192"/>
                  </a:lnTo>
                  <a:lnTo>
                    <a:pt x="240" y="144"/>
                  </a:lnTo>
                  <a:lnTo>
                    <a:pt x="240" y="48"/>
                  </a:lnTo>
                  <a:lnTo>
                    <a:pt x="192" y="0"/>
                  </a:lnTo>
                  <a:lnTo>
                    <a:pt x="48" y="0"/>
                  </a:lnTo>
                  <a:lnTo>
                    <a:pt x="0" y="48"/>
                  </a:lnTo>
                  <a:close/>
                </a:path>
              </a:pathLst>
            </a:custGeom>
            <a:pattFill prst="pct80">
              <a:fgClr>
                <a:schemeClr val="bg1"/>
              </a:fgClr>
              <a:bgClr>
                <a:schemeClr val="hlink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0" name="Text Box 34">
              <a:extLst>
                <a:ext uri="{FF2B5EF4-FFF2-40B4-BE49-F238E27FC236}">
                  <a16:creationId xmlns:a16="http://schemas.microsoft.com/office/drawing/2014/main" id="{13E27274-9D43-E655-6744-B9F7A53AA9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510"/>
              <a:ext cx="3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000" b="1"/>
                <a:t>cAMP</a:t>
              </a:r>
            </a:p>
          </p:txBody>
        </p:sp>
      </p:grpSp>
      <p:grpSp>
        <p:nvGrpSpPr>
          <p:cNvPr id="39985" name="Group 49">
            <a:extLst>
              <a:ext uri="{FF2B5EF4-FFF2-40B4-BE49-F238E27FC236}">
                <a16:creationId xmlns:a16="http://schemas.microsoft.com/office/drawing/2014/main" id="{F5980AD6-156B-5E1D-870C-F7C1BDE12D4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743200"/>
            <a:ext cx="5105400" cy="1166813"/>
            <a:chOff x="1200" y="1728"/>
            <a:chExt cx="3216" cy="735"/>
          </a:xfrm>
        </p:grpSpPr>
        <p:grpSp>
          <p:nvGrpSpPr>
            <p:cNvPr id="39986" name="Group 50">
              <a:extLst>
                <a:ext uri="{FF2B5EF4-FFF2-40B4-BE49-F238E27FC236}">
                  <a16:creationId xmlns:a16="http://schemas.microsoft.com/office/drawing/2014/main" id="{77BDA0EA-5893-BE93-7DD2-B6BD828FEC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1728"/>
              <a:ext cx="432" cy="288"/>
              <a:chOff x="1440" y="1920"/>
              <a:chExt cx="432" cy="288"/>
            </a:xfrm>
          </p:grpSpPr>
          <p:sp>
            <p:nvSpPr>
              <p:cNvPr id="39987" name="Freeform 51">
                <a:extLst>
                  <a:ext uri="{FF2B5EF4-FFF2-40B4-BE49-F238E27FC236}">
                    <a16:creationId xmlns:a16="http://schemas.microsoft.com/office/drawing/2014/main" id="{439730BA-38B4-22F4-1523-53C261DC6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1920"/>
                <a:ext cx="432" cy="288"/>
              </a:xfrm>
              <a:custGeom>
                <a:avLst/>
                <a:gdLst>
                  <a:gd name="T0" fmla="*/ 0 w 432"/>
                  <a:gd name="T1" fmla="*/ 96 h 288"/>
                  <a:gd name="T2" fmla="*/ 144 w 432"/>
                  <a:gd name="T3" fmla="*/ 96 h 288"/>
                  <a:gd name="T4" fmla="*/ 144 w 432"/>
                  <a:gd name="T5" fmla="*/ 48 h 288"/>
                  <a:gd name="T6" fmla="*/ 192 w 432"/>
                  <a:gd name="T7" fmla="*/ 0 h 288"/>
                  <a:gd name="T8" fmla="*/ 240 w 432"/>
                  <a:gd name="T9" fmla="*/ 0 h 288"/>
                  <a:gd name="T10" fmla="*/ 288 w 432"/>
                  <a:gd name="T11" fmla="*/ 48 h 288"/>
                  <a:gd name="T12" fmla="*/ 288 w 432"/>
                  <a:gd name="T13" fmla="*/ 96 h 288"/>
                  <a:gd name="T14" fmla="*/ 432 w 432"/>
                  <a:gd name="T15" fmla="*/ 96 h 288"/>
                  <a:gd name="T16" fmla="*/ 432 w 432"/>
                  <a:gd name="T17" fmla="*/ 240 h 288"/>
                  <a:gd name="T18" fmla="*/ 336 w 432"/>
                  <a:gd name="T19" fmla="*/ 288 h 288"/>
                  <a:gd name="T20" fmla="*/ 336 w 432"/>
                  <a:gd name="T21" fmla="*/ 240 h 288"/>
                  <a:gd name="T22" fmla="*/ 288 w 432"/>
                  <a:gd name="T23" fmla="*/ 192 h 288"/>
                  <a:gd name="T24" fmla="*/ 144 w 432"/>
                  <a:gd name="T25" fmla="*/ 192 h 288"/>
                  <a:gd name="T26" fmla="*/ 96 w 432"/>
                  <a:gd name="T27" fmla="*/ 240 h 288"/>
                  <a:gd name="T28" fmla="*/ 96 w 432"/>
                  <a:gd name="T29" fmla="*/ 288 h 288"/>
                  <a:gd name="T30" fmla="*/ 0 w 432"/>
                  <a:gd name="T31" fmla="*/ 240 h 288"/>
                  <a:gd name="T32" fmla="*/ 0 w 432"/>
                  <a:gd name="T33" fmla="*/ 96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2" h="288">
                    <a:moveTo>
                      <a:pt x="0" y="96"/>
                    </a:moveTo>
                    <a:lnTo>
                      <a:pt x="144" y="96"/>
                    </a:lnTo>
                    <a:lnTo>
                      <a:pt x="144" y="48"/>
                    </a:lnTo>
                    <a:lnTo>
                      <a:pt x="192" y="0"/>
                    </a:lnTo>
                    <a:lnTo>
                      <a:pt x="240" y="0"/>
                    </a:lnTo>
                    <a:lnTo>
                      <a:pt x="288" y="48"/>
                    </a:lnTo>
                    <a:lnTo>
                      <a:pt x="288" y="96"/>
                    </a:lnTo>
                    <a:lnTo>
                      <a:pt x="432" y="96"/>
                    </a:lnTo>
                    <a:lnTo>
                      <a:pt x="432" y="240"/>
                    </a:lnTo>
                    <a:lnTo>
                      <a:pt x="336" y="288"/>
                    </a:lnTo>
                    <a:lnTo>
                      <a:pt x="336" y="240"/>
                    </a:lnTo>
                    <a:lnTo>
                      <a:pt x="288" y="192"/>
                    </a:lnTo>
                    <a:lnTo>
                      <a:pt x="144" y="192"/>
                    </a:lnTo>
                    <a:lnTo>
                      <a:pt x="96" y="240"/>
                    </a:lnTo>
                    <a:lnTo>
                      <a:pt x="96" y="288"/>
                    </a:lnTo>
                    <a:lnTo>
                      <a:pt x="0" y="240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rgbClr val="F95AB7"/>
                </a:fgClr>
                <a:bgClr>
                  <a:schemeClr val="bg1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8" name="Text Box 52">
                <a:extLst>
                  <a:ext uri="{FF2B5EF4-FFF2-40B4-BE49-F238E27FC236}">
                    <a16:creationId xmlns:a16="http://schemas.microsoft.com/office/drawing/2014/main" id="{5779EE2B-EE78-70B7-4A48-D02FAA08E6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4" y="1968"/>
                <a:ext cx="34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CAP</a:t>
                </a:r>
              </a:p>
            </p:txBody>
          </p:sp>
        </p:grpSp>
        <p:grpSp>
          <p:nvGrpSpPr>
            <p:cNvPr id="39989" name="Group 53">
              <a:extLst>
                <a:ext uri="{FF2B5EF4-FFF2-40B4-BE49-F238E27FC236}">
                  <a16:creationId xmlns:a16="http://schemas.microsoft.com/office/drawing/2014/main" id="{B6154CE2-CA07-848A-A502-7E7DC84EE0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920"/>
              <a:ext cx="335" cy="192"/>
              <a:chOff x="4368" y="2496"/>
              <a:chExt cx="335" cy="192"/>
            </a:xfrm>
          </p:grpSpPr>
          <p:sp>
            <p:nvSpPr>
              <p:cNvPr id="39990" name="Freeform 54">
                <a:extLst>
                  <a:ext uri="{FF2B5EF4-FFF2-40B4-BE49-F238E27FC236}">
                    <a16:creationId xmlns:a16="http://schemas.microsoft.com/office/drawing/2014/main" id="{9F093637-1762-5494-866F-A61CADA9E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6" y="2496"/>
                <a:ext cx="240" cy="192"/>
              </a:xfrm>
              <a:custGeom>
                <a:avLst/>
                <a:gdLst>
                  <a:gd name="T0" fmla="*/ 0 w 240"/>
                  <a:gd name="T1" fmla="*/ 48 h 192"/>
                  <a:gd name="T2" fmla="*/ 0 w 240"/>
                  <a:gd name="T3" fmla="*/ 144 h 192"/>
                  <a:gd name="T4" fmla="*/ 48 w 240"/>
                  <a:gd name="T5" fmla="*/ 192 h 192"/>
                  <a:gd name="T6" fmla="*/ 192 w 240"/>
                  <a:gd name="T7" fmla="*/ 192 h 192"/>
                  <a:gd name="T8" fmla="*/ 240 w 240"/>
                  <a:gd name="T9" fmla="*/ 144 h 192"/>
                  <a:gd name="T10" fmla="*/ 240 w 240"/>
                  <a:gd name="T11" fmla="*/ 48 h 192"/>
                  <a:gd name="T12" fmla="*/ 192 w 240"/>
                  <a:gd name="T13" fmla="*/ 0 h 192"/>
                  <a:gd name="T14" fmla="*/ 48 w 240"/>
                  <a:gd name="T15" fmla="*/ 0 h 192"/>
                  <a:gd name="T16" fmla="*/ 0 w 240"/>
                  <a:gd name="T17" fmla="*/ 48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192">
                    <a:moveTo>
                      <a:pt x="0" y="48"/>
                    </a:moveTo>
                    <a:lnTo>
                      <a:pt x="0" y="144"/>
                    </a:lnTo>
                    <a:lnTo>
                      <a:pt x="48" y="192"/>
                    </a:lnTo>
                    <a:lnTo>
                      <a:pt x="192" y="192"/>
                    </a:lnTo>
                    <a:lnTo>
                      <a:pt x="240" y="144"/>
                    </a:lnTo>
                    <a:lnTo>
                      <a:pt x="240" y="48"/>
                    </a:lnTo>
                    <a:lnTo>
                      <a:pt x="192" y="0"/>
                    </a:lnTo>
                    <a:lnTo>
                      <a:pt x="48" y="0"/>
                    </a:lnTo>
                    <a:lnTo>
                      <a:pt x="0" y="48"/>
                    </a:lnTo>
                    <a:close/>
                  </a:path>
                </a:pathLst>
              </a:custGeom>
              <a:pattFill prst="pct80">
                <a:fgClr>
                  <a:schemeClr val="bg1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1" name="Text Box 55">
                <a:extLst>
                  <a:ext uri="{FF2B5EF4-FFF2-40B4-BE49-F238E27FC236}">
                    <a16:creationId xmlns:a16="http://schemas.microsoft.com/office/drawing/2014/main" id="{40B5DDD8-E8D7-92E8-65B6-9AE16B5BA3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510"/>
                <a:ext cx="33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000" b="1"/>
                  <a:t>cAMP</a:t>
                </a:r>
              </a:p>
            </p:txBody>
          </p:sp>
        </p:grpSp>
        <p:sp>
          <p:nvSpPr>
            <p:cNvPr id="39992" name="Freeform 56">
              <a:extLst>
                <a:ext uri="{FF2B5EF4-FFF2-40B4-BE49-F238E27FC236}">
                  <a16:creationId xmlns:a16="http://schemas.microsoft.com/office/drawing/2014/main" id="{12FF7C48-A04E-25AB-B872-2196EDD39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1904"/>
              <a:ext cx="2928" cy="559"/>
            </a:xfrm>
            <a:custGeom>
              <a:avLst/>
              <a:gdLst>
                <a:gd name="T0" fmla="*/ 2928 w 2928"/>
                <a:gd name="T1" fmla="*/ 304 h 559"/>
                <a:gd name="T2" fmla="*/ 2448 w 2928"/>
                <a:gd name="T3" fmla="*/ 16 h 559"/>
                <a:gd name="T4" fmla="*/ 1440 w 2928"/>
                <a:gd name="T5" fmla="*/ 208 h 559"/>
                <a:gd name="T6" fmla="*/ 432 w 2928"/>
                <a:gd name="T7" fmla="*/ 544 h 559"/>
                <a:gd name="T8" fmla="*/ 0 w 2928"/>
                <a:gd name="T9" fmla="*/ 304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28" h="559">
                  <a:moveTo>
                    <a:pt x="2928" y="304"/>
                  </a:moveTo>
                  <a:cubicBezTo>
                    <a:pt x="2811" y="167"/>
                    <a:pt x="2695" y="31"/>
                    <a:pt x="2448" y="16"/>
                  </a:cubicBezTo>
                  <a:cubicBezTo>
                    <a:pt x="2200" y="0"/>
                    <a:pt x="1775" y="120"/>
                    <a:pt x="1440" y="208"/>
                  </a:cubicBezTo>
                  <a:cubicBezTo>
                    <a:pt x="1104" y="295"/>
                    <a:pt x="671" y="528"/>
                    <a:pt x="432" y="544"/>
                  </a:cubicBezTo>
                  <a:cubicBezTo>
                    <a:pt x="192" y="559"/>
                    <a:pt x="96" y="431"/>
                    <a:pt x="0" y="304"/>
                  </a:cubicBezTo>
                </a:path>
              </a:pathLst>
            </a:custGeom>
            <a:noFill/>
            <a:ln w="76200" cap="flat" cmpd="sng">
              <a:solidFill>
                <a:srgbClr val="F95AB7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93" name="Group 57">
            <a:extLst>
              <a:ext uri="{FF2B5EF4-FFF2-40B4-BE49-F238E27FC236}">
                <a16:creationId xmlns:a16="http://schemas.microsoft.com/office/drawing/2014/main" id="{2A905572-147E-FEAE-3C1E-7D1A4FD9745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3657600"/>
            <a:ext cx="914400" cy="1600200"/>
            <a:chOff x="4272" y="2304"/>
            <a:chExt cx="576" cy="1008"/>
          </a:xfrm>
        </p:grpSpPr>
        <p:grpSp>
          <p:nvGrpSpPr>
            <p:cNvPr id="39994" name="Group 58">
              <a:extLst>
                <a:ext uri="{FF2B5EF4-FFF2-40B4-BE49-F238E27FC236}">
                  <a16:creationId xmlns:a16="http://schemas.microsoft.com/office/drawing/2014/main" id="{F9923158-054F-B182-0F84-71D4E11CDE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2304"/>
              <a:ext cx="432" cy="288"/>
              <a:chOff x="1440" y="1920"/>
              <a:chExt cx="432" cy="288"/>
            </a:xfrm>
          </p:grpSpPr>
          <p:sp>
            <p:nvSpPr>
              <p:cNvPr id="39995" name="Freeform 59">
                <a:extLst>
                  <a:ext uri="{FF2B5EF4-FFF2-40B4-BE49-F238E27FC236}">
                    <a16:creationId xmlns:a16="http://schemas.microsoft.com/office/drawing/2014/main" id="{C2E070B9-8BCA-5A77-15E7-36D119F468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1920"/>
                <a:ext cx="432" cy="288"/>
              </a:xfrm>
              <a:custGeom>
                <a:avLst/>
                <a:gdLst>
                  <a:gd name="T0" fmla="*/ 0 w 432"/>
                  <a:gd name="T1" fmla="*/ 96 h 288"/>
                  <a:gd name="T2" fmla="*/ 144 w 432"/>
                  <a:gd name="T3" fmla="*/ 96 h 288"/>
                  <a:gd name="T4" fmla="*/ 144 w 432"/>
                  <a:gd name="T5" fmla="*/ 48 h 288"/>
                  <a:gd name="T6" fmla="*/ 192 w 432"/>
                  <a:gd name="T7" fmla="*/ 0 h 288"/>
                  <a:gd name="T8" fmla="*/ 240 w 432"/>
                  <a:gd name="T9" fmla="*/ 0 h 288"/>
                  <a:gd name="T10" fmla="*/ 288 w 432"/>
                  <a:gd name="T11" fmla="*/ 48 h 288"/>
                  <a:gd name="T12" fmla="*/ 288 w 432"/>
                  <a:gd name="T13" fmla="*/ 96 h 288"/>
                  <a:gd name="T14" fmla="*/ 432 w 432"/>
                  <a:gd name="T15" fmla="*/ 96 h 288"/>
                  <a:gd name="T16" fmla="*/ 432 w 432"/>
                  <a:gd name="T17" fmla="*/ 240 h 288"/>
                  <a:gd name="T18" fmla="*/ 336 w 432"/>
                  <a:gd name="T19" fmla="*/ 288 h 288"/>
                  <a:gd name="T20" fmla="*/ 336 w 432"/>
                  <a:gd name="T21" fmla="*/ 240 h 288"/>
                  <a:gd name="T22" fmla="*/ 288 w 432"/>
                  <a:gd name="T23" fmla="*/ 192 h 288"/>
                  <a:gd name="T24" fmla="*/ 144 w 432"/>
                  <a:gd name="T25" fmla="*/ 192 h 288"/>
                  <a:gd name="T26" fmla="*/ 96 w 432"/>
                  <a:gd name="T27" fmla="*/ 240 h 288"/>
                  <a:gd name="T28" fmla="*/ 96 w 432"/>
                  <a:gd name="T29" fmla="*/ 288 h 288"/>
                  <a:gd name="T30" fmla="*/ 0 w 432"/>
                  <a:gd name="T31" fmla="*/ 240 h 288"/>
                  <a:gd name="T32" fmla="*/ 0 w 432"/>
                  <a:gd name="T33" fmla="*/ 96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2" h="288">
                    <a:moveTo>
                      <a:pt x="0" y="96"/>
                    </a:moveTo>
                    <a:lnTo>
                      <a:pt x="144" y="96"/>
                    </a:lnTo>
                    <a:lnTo>
                      <a:pt x="144" y="48"/>
                    </a:lnTo>
                    <a:lnTo>
                      <a:pt x="192" y="0"/>
                    </a:lnTo>
                    <a:lnTo>
                      <a:pt x="240" y="0"/>
                    </a:lnTo>
                    <a:lnTo>
                      <a:pt x="288" y="48"/>
                    </a:lnTo>
                    <a:lnTo>
                      <a:pt x="288" y="96"/>
                    </a:lnTo>
                    <a:lnTo>
                      <a:pt x="432" y="96"/>
                    </a:lnTo>
                    <a:lnTo>
                      <a:pt x="432" y="240"/>
                    </a:lnTo>
                    <a:lnTo>
                      <a:pt x="336" y="288"/>
                    </a:lnTo>
                    <a:lnTo>
                      <a:pt x="336" y="240"/>
                    </a:lnTo>
                    <a:lnTo>
                      <a:pt x="288" y="192"/>
                    </a:lnTo>
                    <a:lnTo>
                      <a:pt x="144" y="192"/>
                    </a:lnTo>
                    <a:lnTo>
                      <a:pt x="96" y="240"/>
                    </a:lnTo>
                    <a:lnTo>
                      <a:pt x="96" y="288"/>
                    </a:lnTo>
                    <a:lnTo>
                      <a:pt x="0" y="240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rgbClr val="F95AB7"/>
                </a:fgClr>
                <a:bgClr>
                  <a:schemeClr val="bg1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6" name="Text Box 60">
                <a:extLst>
                  <a:ext uri="{FF2B5EF4-FFF2-40B4-BE49-F238E27FC236}">
                    <a16:creationId xmlns:a16="http://schemas.microsoft.com/office/drawing/2014/main" id="{377700C0-EB78-6CE8-8CD6-13DCBB285A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4" y="1968"/>
                <a:ext cx="34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CAP</a:t>
                </a:r>
              </a:p>
            </p:txBody>
          </p:sp>
        </p:grpSp>
        <p:grpSp>
          <p:nvGrpSpPr>
            <p:cNvPr id="39997" name="Group 61">
              <a:extLst>
                <a:ext uri="{FF2B5EF4-FFF2-40B4-BE49-F238E27FC236}">
                  <a16:creationId xmlns:a16="http://schemas.microsoft.com/office/drawing/2014/main" id="{9033FA17-2155-857E-A6A9-2E3146FAE2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496"/>
              <a:ext cx="335" cy="192"/>
              <a:chOff x="4368" y="2496"/>
              <a:chExt cx="335" cy="192"/>
            </a:xfrm>
          </p:grpSpPr>
          <p:sp>
            <p:nvSpPr>
              <p:cNvPr id="39998" name="Freeform 62">
                <a:extLst>
                  <a:ext uri="{FF2B5EF4-FFF2-40B4-BE49-F238E27FC236}">
                    <a16:creationId xmlns:a16="http://schemas.microsoft.com/office/drawing/2014/main" id="{7EC7C045-CD16-237A-27BC-C1CD0626A5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6" y="2496"/>
                <a:ext cx="240" cy="192"/>
              </a:xfrm>
              <a:custGeom>
                <a:avLst/>
                <a:gdLst>
                  <a:gd name="T0" fmla="*/ 0 w 240"/>
                  <a:gd name="T1" fmla="*/ 48 h 192"/>
                  <a:gd name="T2" fmla="*/ 0 w 240"/>
                  <a:gd name="T3" fmla="*/ 144 h 192"/>
                  <a:gd name="T4" fmla="*/ 48 w 240"/>
                  <a:gd name="T5" fmla="*/ 192 h 192"/>
                  <a:gd name="T6" fmla="*/ 192 w 240"/>
                  <a:gd name="T7" fmla="*/ 192 h 192"/>
                  <a:gd name="T8" fmla="*/ 240 w 240"/>
                  <a:gd name="T9" fmla="*/ 144 h 192"/>
                  <a:gd name="T10" fmla="*/ 240 w 240"/>
                  <a:gd name="T11" fmla="*/ 48 h 192"/>
                  <a:gd name="T12" fmla="*/ 192 w 240"/>
                  <a:gd name="T13" fmla="*/ 0 h 192"/>
                  <a:gd name="T14" fmla="*/ 48 w 240"/>
                  <a:gd name="T15" fmla="*/ 0 h 192"/>
                  <a:gd name="T16" fmla="*/ 0 w 240"/>
                  <a:gd name="T17" fmla="*/ 48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192">
                    <a:moveTo>
                      <a:pt x="0" y="48"/>
                    </a:moveTo>
                    <a:lnTo>
                      <a:pt x="0" y="144"/>
                    </a:lnTo>
                    <a:lnTo>
                      <a:pt x="48" y="192"/>
                    </a:lnTo>
                    <a:lnTo>
                      <a:pt x="192" y="192"/>
                    </a:lnTo>
                    <a:lnTo>
                      <a:pt x="240" y="144"/>
                    </a:lnTo>
                    <a:lnTo>
                      <a:pt x="240" y="48"/>
                    </a:lnTo>
                    <a:lnTo>
                      <a:pt x="192" y="0"/>
                    </a:lnTo>
                    <a:lnTo>
                      <a:pt x="48" y="0"/>
                    </a:lnTo>
                    <a:lnTo>
                      <a:pt x="0" y="48"/>
                    </a:lnTo>
                    <a:close/>
                  </a:path>
                </a:pathLst>
              </a:custGeom>
              <a:pattFill prst="pct80">
                <a:fgClr>
                  <a:schemeClr val="bg1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9" name="Text Box 63">
                <a:extLst>
                  <a:ext uri="{FF2B5EF4-FFF2-40B4-BE49-F238E27FC236}">
                    <a16:creationId xmlns:a16="http://schemas.microsoft.com/office/drawing/2014/main" id="{69781F80-0552-159D-929D-6299A2CFFC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510"/>
                <a:ext cx="33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000" b="1"/>
                  <a:t>cAMP</a:t>
                </a:r>
              </a:p>
            </p:txBody>
          </p:sp>
        </p:grpSp>
        <p:sp>
          <p:nvSpPr>
            <p:cNvPr id="40000" name="Freeform 64">
              <a:extLst>
                <a:ext uri="{FF2B5EF4-FFF2-40B4-BE49-F238E27FC236}">
                  <a16:creationId xmlns:a16="http://schemas.microsoft.com/office/drawing/2014/main" id="{0BF375C1-82EE-9ABE-1EF5-F26B47C7A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2784"/>
              <a:ext cx="288" cy="528"/>
            </a:xfrm>
            <a:custGeom>
              <a:avLst/>
              <a:gdLst>
                <a:gd name="T0" fmla="*/ 0 w 288"/>
                <a:gd name="T1" fmla="*/ 528 h 528"/>
                <a:gd name="T2" fmla="*/ 240 w 288"/>
                <a:gd name="T3" fmla="*/ 384 h 528"/>
                <a:gd name="T4" fmla="*/ 288 w 288"/>
                <a:gd name="T5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8" h="528">
                  <a:moveTo>
                    <a:pt x="0" y="528"/>
                  </a:moveTo>
                  <a:cubicBezTo>
                    <a:pt x="96" y="500"/>
                    <a:pt x="192" y="472"/>
                    <a:pt x="240" y="384"/>
                  </a:cubicBezTo>
                  <a:cubicBezTo>
                    <a:pt x="288" y="296"/>
                    <a:pt x="288" y="148"/>
                    <a:pt x="288" y="0"/>
                  </a:cubicBezTo>
                </a:path>
              </a:pathLst>
            </a:custGeom>
            <a:noFill/>
            <a:ln w="76200" cap="flat" cmpd="sng">
              <a:solidFill>
                <a:schemeClr val="bg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1" name="Freeform 65">
              <a:extLst>
                <a:ext uri="{FF2B5EF4-FFF2-40B4-BE49-F238E27FC236}">
                  <a16:creationId xmlns:a16="http://schemas.microsoft.com/office/drawing/2014/main" id="{77146A76-4859-E058-DE79-5BFC446693A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0" y="2784"/>
              <a:ext cx="288" cy="528"/>
            </a:xfrm>
            <a:custGeom>
              <a:avLst/>
              <a:gdLst>
                <a:gd name="T0" fmla="*/ 0 w 288"/>
                <a:gd name="T1" fmla="*/ 528 h 528"/>
                <a:gd name="T2" fmla="*/ 240 w 288"/>
                <a:gd name="T3" fmla="*/ 384 h 528"/>
                <a:gd name="T4" fmla="*/ 288 w 288"/>
                <a:gd name="T5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8" h="528">
                  <a:moveTo>
                    <a:pt x="0" y="528"/>
                  </a:moveTo>
                  <a:cubicBezTo>
                    <a:pt x="96" y="500"/>
                    <a:pt x="192" y="472"/>
                    <a:pt x="240" y="384"/>
                  </a:cubicBezTo>
                  <a:cubicBezTo>
                    <a:pt x="288" y="296"/>
                    <a:pt x="288" y="148"/>
                    <a:pt x="288" y="0"/>
                  </a:cubicBezTo>
                </a:path>
              </a:pathLst>
            </a:custGeom>
            <a:noFill/>
            <a:ln w="76200" cap="flat" cmpd="sng">
              <a:solidFill>
                <a:srgbClr val="F95AB7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002" name="AutoShape 66">
            <a:extLst>
              <a:ext uri="{FF2B5EF4-FFF2-40B4-BE49-F238E27FC236}">
                <a16:creationId xmlns:a16="http://schemas.microsoft.com/office/drawing/2014/main" id="{AC18751A-8107-AD72-5C9F-B42FB88D4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295400"/>
            <a:ext cx="1600200" cy="762000"/>
          </a:xfrm>
          <a:prstGeom prst="wedgeRoundRectCallout">
            <a:avLst>
              <a:gd name="adj1" fmla="val -56449"/>
              <a:gd name="adj2" fmla="val 172500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Bind to me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Polymerase</a:t>
            </a:r>
          </a:p>
        </p:txBody>
      </p:sp>
      <p:sp>
        <p:nvSpPr>
          <p:cNvPr id="40006" name="Oval 70">
            <a:extLst>
              <a:ext uri="{FF2B5EF4-FFF2-40B4-BE49-F238E27FC236}">
                <a16:creationId xmlns:a16="http://schemas.microsoft.com/office/drawing/2014/main" id="{98E52C7B-3E44-140F-0BCE-5F85F6776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133600"/>
            <a:ext cx="1066800" cy="10668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  <p:grpSp>
        <p:nvGrpSpPr>
          <p:cNvPr id="40018" name="Group 82">
            <a:extLst>
              <a:ext uri="{FF2B5EF4-FFF2-40B4-BE49-F238E27FC236}">
                <a16:creationId xmlns:a16="http://schemas.microsoft.com/office/drawing/2014/main" id="{CA42289E-7BBC-1DE9-CBA4-3BA84273AD88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4038600" cy="4038600"/>
            <a:chOff x="480" y="960"/>
            <a:chExt cx="2544" cy="2544"/>
          </a:xfrm>
        </p:grpSpPr>
        <p:grpSp>
          <p:nvGrpSpPr>
            <p:cNvPr id="39953" name="Group 17">
              <a:extLst>
                <a:ext uri="{FF2B5EF4-FFF2-40B4-BE49-F238E27FC236}">
                  <a16:creationId xmlns:a16="http://schemas.microsoft.com/office/drawing/2014/main" id="{E424780D-03D4-2C9D-9414-3CC0BF92F8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2544"/>
              <a:ext cx="768" cy="960"/>
              <a:chOff x="816" y="2544"/>
              <a:chExt cx="768" cy="960"/>
            </a:xfrm>
          </p:grpSpPr>
          <p:grpSp>
            <p:nvGrpSpPr>
              <p:cNvPr id="39954" name="Group 18">
                <a:extLst>
                  <a:ext uri="{FF2B5EF4-FFF2-40B4-BE49-F238E27FC236}">
                    <a16:creationId xmlns:a16="http://schemas.microsoft.com/office/drawing/2014/main" id="{B62B73DF-0D90-5814-6231-7A02740D85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3168"/>
                <a:ext cx="624" cy="336"/>
                <a:chOff x="2400" y="2064"/>
                <a:chExt cx="624" cy="336"/>
              </a:xfrm>
            </p:grpSpPr>
            <p:sp>
              <p:nvSpPr>
                <p:cNvPr id="39955" name="Freeform 19">
                  <a:extLst>
                    <a:ext uri="{FF2B5EF4-FFF2-40B4-BE49-F238E27FC236}">
                      <a16:creationId xmlns:a16="http://schemas.microsoft.com/office/drawing/2014/main" id="{EA493890-4065-3EE2-6560-6EBAA551E1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0" y="2064"/>
                  <a:ext cx="624" cy="336"/>
                </a:xfrm>
                <a:custGeom>
                  <a:avLst/>
                  <a:gdLst>
                    <a:gd name="T0" fmla="*/ 0 w 624"/>
                    <a:gd name="T1" fmla="*/ 96 h 336"/>
                    <a:gd name="T2" fmla="*/ 192 w 624"/>
                    <a:gd name="T3" fmla="*/ 96 h 336"/>
                    <a:gd name="T4" fmla="*/ 192 w 624"/>
                    <a:gd name="T5" fmla="*/ 0 h 336"/>
                    <a:gd name="T6" fmla="*/ 288 w 624"/>
                    <a:gd name="T7" fmla="*/ 0 h 336"/>
                    <a:gd name="T8" fmla="*/ 288 w 624"/>
                    <a:gd name="T9" fmla="*/ 96 h 336"/>
                    <a:gd name="T10" fmla="*/ 384 w 624"/>
                    <a:gd name="T11" fmla="*/ 96 h 336"/>
                    <a:gd name="T12" fmla="*/ 384 w 624"/>
                    <a:gd name="T13" fmla="*/ 0 h 336"/>
                    <a:gd name="T14" fmla="*/ 480 w 624"/>
                    <a:gd name="T15" fmla="*/ 0 h 336"/>
                    <a:gd name="T16" fmla="*/ 480 w 624"/>
                    <a:gd name="T17" fmla="*/ 96 h 336"/>
                    <a:gd name="T18" fmla="*/ 624 w 624"/>
                    <a:gd name="T19" fmla="*/ 96 h 336"/>
                    <a:gd name="T20" fmla="*/ 624 w 624"/>
                    <a:gd name="T21" fmla="*/ 336 h 336"/>
                    <a:gd name="T22" fmla="*/ 384 w 624"/>
                    <a:gd name="T23" fmla="*/ 336 h 336"/>
                    <a:gd name="T24" fmla="*/ 336 w 624"/>
                    <a:gd name="T25" fmla="*/ 192 h 336"/>
                    <a:gd name="T26" fmla="*/ 288 w 624"/>
                    <a:gd name="T27" fmla="*/ 336 h 336"/>
                    <a:gd name="T28" fmla="*/ 0 w 624"/>
                    <a:gd name="T29" fmla="*/ 336 h 336"/>
                    <a:gd name="T30" fmla="*/ 0 w 624"/>
                    <a:gd name="T31" fmla="*/ 9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624" h="336">
                      <a:moveTo>
                        <a:pt x="0" y="96"/>
                      </a:moveTo>
                      <a:lnTo>
                        <a:pt x="192" y="96"/>
                      </a:lnTo>
                      <a:lnTo>
                        <a:pt x="192" y="0"/>
                      </a:lnTo>
                      <a:lnTo>
                        <a:pt x="288" y="0"/>
                      </a:lnTo>
                      <a:lnTo>
                        <a:pt x="288" y="96"/>
                      </a:lnTo>
                      <a:lnTo>
                        <a:pt x="384" y="96"/>
                      </a:lnTo>
                      <a:lnTo>
                        <a:pt x="384" y="0"/>
                      </a:lnTo>
                      <a:lnTo>
                        <a:pt x="480" y="0"/>
                      </a:lnTo>
                      <a:lnTo>
                        <a:pt x="480" y="96"/>
                      </a:lnTo>
                      <a:lnTo>
                        <a:pt x="624" y="96"/>
                      </a:lnTo>
                      <a:lnTo>
                        <a:pt x="624" y="336"/>
                      </a:lnTo>
                      <a:lnTo>
                        <a:pt x="384" y="336"/>
                      </a:lnTo>
                      <a:lnTo>
                        <a:pt x="336" y="192"/>
                      </a:lnTo>
                      <a:lnTo>
                        <a:pt x="288" y="336"/>
                      </a:lnTo>
                      <a:lnTo>
                        <a:pt x="0" y="33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pattFill prst="pct80">
                  <a:fgClr>
                    <a:schemeClr val="bg2"/>
                  </a:fgClr>
                  <a:bgClr>
                    <a:schemeClr val="hlink"/>
                  </a:bgClr>
                </a:patt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56" name="Text Box 20">
                  <a:extLst>
                    <a:ext uri="{FF2B5EF4-FFF2-40B4-BE49-F238E27FC236}">
                      <a16:creationId xmlns:a16="http://schemas.microsoft.com/office/drawing/2014/main" id="{AD492D5E-A5A9-5694-37B4-11EC0BE98BA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46" y="2115"/>
                  <a:ext cx="565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400"/>
                    <a:t>Repressor</a:t>
                  </a:r>
                </a:p>
              </p:txBody>
            </p:sp>
          </p:grpSp>
          <p:sp>
            <p:nvSpPr>
              <p:cNvPr id="39957" name="Line 21">
                <a:extLst>
                  <a:ext uri="{FF2B5EF4-FFF2-40B4-BE49-F238E27FC236}">
                    <a16:creationId xmlns:a16="http://schemas.microsoft.com/office/drawing/2014/main" id="{C01DD2EB-114D-F7E5-D90A-ECE64E803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2544"/>
                <a:ext cx="384" cy="52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58" name="Group 22">
              <a:extLst>
                <a:ext uri="{FF2B5EF4-FFF2-40B4-BE49-F238E27FC236}">
                  <a16:creationId xmlns:a16="http://schemas.microsoft.com/office/drawing/2014/main" id="{EA383275-D8E0-0C06-50AC-1FF1B556E9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960"/>
              <a:ext cx="1195" cy="1536"/>
              <a:chOff x="480" y="960"/>
              <a:chExt cx="1195" cy="1536"/>
            </a:xfrm>
          </p:grpSpPr>
          <p:grpSp>
            <p:nvGrpSpPr>
              <p:cNvPr id="39959" name="Group 23">
                <a:extLst>
                  <a:ext uri="{FF2B5EF4-FFF2-40B4-BE49-F238E27FC236}">
                    <a16:creationId xmlns:a16="http://schemas.microsoft.com/office/drawing/2014/main" id="{3A417059-165B-D9EB-4565-3F9FA82B23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1872"/>
                <a:ext cx="720" cy="624"/>
                <a:chOff x="480" y="1872"/>
                <a:chExt cx="720" cy="624"/>
              </a:xfrm>
            </p:grpSpPr>
            <p:sp>
              <p:nvSpPr>
                <p:cNvPr id="39960" name="Rectangle 24">
                  <a:extLst>
                    <a:ext uri="{FF2B5EF4-FFF2-40B4-BE49-F238E27FC236}">
                      <a16:creationId xmlns:a16="http://schemas.microsoft.com/office/drawing/2014/main" id="{28132765-57C1-7854-DBCE-556055D7D7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" y="2208"/>
                  <a:ext cx="720" cy="288"/>
                </a:xfrm>
                <a:prstGeom prst="rect">
                  <a:avLst/>
                </a:prstGeom>
                <a:pattFill prst="pct5">
                  <a:fgClr>
                    <a:schemeClr val="bg2"/>
                  </a:fgClr>
                  <a:bgClr>
                    <a:schemeClr val="hlink"/>
                  </a:bgClr>
                </a:patt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altLang="en-US" sz="1600" b="1">
                      <a:solidFill>
                        <a:schemeClr val="bg2"/>
                      </a:solidFill>
                    </a:rPr>
                    <a:t>Repressor</a:t>
                  </a:r>
                </a:p>
                <a:p>
                  <a:pPr algn="ctr"/>
                  <a:r>
                    <a:rPr lang="en-US" altLang="en-US" sz="1600" b="1">
                      <a:solidFill>
                        <a:schemeClr val="bg2"/>
                      </a:solidFill>
                    </a:rPr>
                    <a:t> mRNA</a:t>
                  </a:r>
                </a:p>
              </p:txBody>
            </p:sp>
            <p:sp>
              <p:nvSpPr>
                <p:cNvPr id="39961" name="Line 25">
                  <a:extLst>
                    <a:ext uri="{FF2B5EF4-FFF2-40B4-BE49-F238E27FC236}">
                      <a16:creationId xmlns:a16="http://schemas.microsoft.com/office/drawing/2014/main" id="{D25F9D6E-CA42-D1ED-ACBC-757CF73F1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6" y="1872"/>
                  <a:ext cx="0" cy="28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9962" name="Group 26">
                <a:extLst>
                  <a:ext uri="{FF2B5EF4-FFF2-40B4-BE49-F238E27FC236}">
                    <a16:creationId xmlns:a16="http://schemas.microsoft.com/office/drawing/2014/main" id="{6DCD8859-0448-C4B9-866E-A6DD748433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960"/>
                <a:ext cx="907" cy="384"/>
                <a:chOff x="768" y="960"/>
                <a:chExt cx="907" cy="384"/>
              </a:xfrm>
            </p:grpSpPr>
            <p:sp>
              <p:nvSpPr>
                <p:cNvPr id="39963" name="AutoShape 27">
                  <a:extLst>
                    <a:ext uri="{FF2B5EF4-FFF2-40B4-BE49-F238E27FC236}">
                      <a16:creationId xmlns:a16="http://schemas.microsoft.com/office/drawing/2014/main" id="{4AE059A6-DBBB-588A-50C6-D58215076F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960"/>
                  <a:ext cx="816" cy="384"/>
                </a:xfrm>
                <a:prstGeom prst="wedgeRoundRectCallout">
                  <a:avLst>
                    <a:gd name="adj1" fmla="val -47796"/>
                    <a:gd name="adj2" fmla="val 119532"/>
                    <a:gd name="adj3" fmla="val 16667"/>
                  </a:avLst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39964" name="Text Box 28">
                  <a:extLst>
                    <a:ext uri="{FF2B5EF4-FFF2-40B4-BE49-F238E27FC236}">
                      <a16:creationId xmlns:a16="http://schemas.microsoft.com/office/drawing/2014/main" id="{6E52FA80-50A1-F185-6FE1-EFD1E6AB77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8" y="960"/>
                  <a:ext cx="907" cy="3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 b="1">
                      <a:solidFill>
                        <a:schemeClr val="bg2"/>
                      </a:solidFill>
                    </a:rPr>
                    <a:t>Hey man, I’m </a:t>
                  </a:r>
                </a:p>
                <a:p>
                  <a:r>
                    <a:rPr lang="en-US" altLang="en-US" sz="1600" b="1">
                      <a:solidFill>
                        <a:schemeClr val="bg2"/>
                      </a:solidFill>
                    </a:rPr>
                    <a:t>constitutive</a:t>
                  </a:r>
                </a:p>
              </p:txBody>
            </p:sp>
          </p:grpSp>
        </p:grpSp>
        <p:grpSp>
          <p:nvGrpSpPr>
            <p:cNvPr id="40008" name="Group 72">
              <a:extLst>
                <a:ext uri="{FF2B5EF4-FFF2-40B4-BE49-F238E27FC236}">
                  <a16:creationId xmlns:a16="http://schemas.microsoft.com/office/drawing/2014/main" id="{849FF3B8-5093-AB33-B4D5-80C09812F3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728"/>
              <a:ext cx="1296" cy="1632"/>
              <a:chOff x="1728" y="1728"/>
              <a:chExt cx="1296" cy="1632"/>
            </a:xfrm>
          </p:grpSpPr>
          <p:grpSp>
            <p:nvGrpSpPr>
              <p:cNvPr id="40009" name="Group 73">
                <a:extLst>
                  <a:ext uri="{FF2B5EF4-FFF2-40B4-BE49-F238E27FC236}">
                    <a16:creationId xmlns:a16="http://schemas.microsoft.com/office/drawing/2014/main" id="{6090DD67-F449-1D53-7FE5-EFFAFCC5BA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0" y="1728"/>
                <a:ext cx="624" cy="336"/>
                <a:chOff x="2400" y="2064"/>
                <a:chExt cx="624" cy="336"/>
              </a:xfrm>
            </p:grpSpPr>
            <p:sp>
              <p:nvSpPr>
                <p:cNvPr id="40010" name="Freeform 74">
                  <a:extLst>
                    <a:ext uri="{FF2B5EF4-FFF2-40B4-BE49-F238E27FC236}">
                      <a16:creationId xmlns:a16="http://schemas.microsoft.com/office/drawing/2014/main" id="{B115F5E0-1116-4BDF-B2B2-84F8817B70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0" y="2064"/>
                  <a:ext cx="624" cy="336"/>
                </a:xfrm>
                <a:custGeom>
                  <a:avLst/>
                  <a:gdLst>
                    <a:gd name="T0" fmla="*/ 0 w 624"/>
                    <a:gd name="T1" fmla="*/ 96 h 336"/>
                    <a:gd name="T2" fmla="*/ 192 w 624"/>
                    <a:gd name="T3" fmla="*/ 96 h 336"/>
                    <a:gd name="T4" fmla="*/ 192 w 624"/>
                    <a:gd name="T5" fmla="*/ 0 h 336"/>
                    <a:gd name="T6" fmla="*/ 288 w 624"/>
                    <a:gd name="T7" fmla="*/ 0 h 336"/>
                    <a:gd name="T8" fmla="*/ 288 w 624"/>
                    <a:gd name="T9" fmla="*/ 96 h 336"/>
                    <a:gd name="T10" fmla="*/ 384 w 624"/>
                    <a:gd name="T11" fmla="*/ 96 h 336"/>
                    <a:gd name="T12" fmla="*/ 384 w 624"/>
                    <a:gd name="T13" fmla="*/ 0 h 336"/>
                    <a:gd name="T14" fmla="*/ 480 w 624"/>
                    <a:gd name="T15" fmla="*/ 0 h 336"/>
                    <a:gd name="T16" fmla="*/ 480 w 624"/>
                    <a:gd name="T17" fmla="*/ 96 h 336"/>
                    <a:gd name="T18" fmla="*/ 624 w 624"/>
                    <a:gd name="T19" fmla="*/ 96 h 336"/>
                    <a:gd name="T20" fmla="*/ 624 w 624"/>
                    <a:gd name="T21" fmla="*/ 336 h 336"/>
                    <a:gd name="T22" fmla="*/ 384 w 624"/>
                    <a:gd name="T23" fmla="*/ 336 h 336"/>
                    <a:gd name="T24" fmla="*/ 336 w 624"/>
                    <a:gd name="T25" fmla="*/ 192 h 336"/>
                    <a:gd name="T26" fmla="*/ 288 w 624"/>
                    <a:gd name="T27" fmla="*/ 336 h 336"/>
                    <a:gd name="T28" fmla="*/ 0 w 624"/>
                    <a:gd name="T29" fmla="*/ 336 h 336"/>
                    <a:gd name="T30" fmla="*/ 0 w 624"/>
                    <a:gd name="T31" fmla="*/ 96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624" h="336">
                      <a:moveTo>
                        <a:pt x="0" y="96"/>
                      </a:moveTo>
                      <a:lnTo>
                        <a:pt x="192" y="96"/>
                      </a:lnTo>
                      <a:lnTo>
                        <a:pt x="192" y="0"/>
                      </a:lnTo>
                      <a:lnTo>
                        <a:pt x="288" y="0"/>
                      </a:lnTo>
                      <a:lnTo>
                        <a:pt x="288" y="96"/>
                      </a:lnTo>
                      <a:lnTo>
                        <a:pt x="384" y="96"/>
                      </a:lnTo>
                      <a:lnTo>
                        <a:pt x="384" y="0"/>
                      </a:lnTo>
                      <a:lnTo>
                        <a:pt x="480" y="0"/>
                      </a:lnTo>
                      <a:lnTo>
                        <a:pt x="480" y="96"/>
                      </a:lnTo>
                      <a:lnTo>
                        <a:pt x="624" y="96"/>
                      </a:lnTo>
                      <a:lnTo>
                        <a:pt x="624" y="336"/>
                      </a:lnTo>
                      <a:lnTo>
                        <a:pt x="384" y="336"/>
                      </a:lnTo>
                      <a:lnTo>
                        <a:pt x="336" y="192"/>
                      </a:lnTo>
                      <a:lnTo>
                        <a:pt x="288" y="336"/>
                      </a:lnTo>
                      <a:lnTo>
                        <a:pt x="0" y="33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pattFill prst="pct80">
                  <a:fgClr>
                    <a:schemeClr val="bg2"/>
                  </a:fgClr>
                  <a:bgClr>
                    <a:schemeClr val="hlink"/>
                  </a:bgClr>
                </a:patt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1" name="Text Box 75">
                  <a:extLst>
                    <a:ext uri="{FF2B5EF4-FFF2-40B4-BE49-F238E27FC236}">
                      <a16:creationId xmlns:a16="http://schemas.microsoft.com/office/drawing/2014/main" id="{2FB3D4D8-BC6A-A518-47B5-3AE31D593FF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46" y="2115"/>
                  <a:ext cx="565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400"/>
                    <a:t>Repressor</a:t>
                  </a:r>
                </a:p>
              </p:txBody>
            </p:sp>
          </p:grpSp>
          <p:sp>
            <p:nvSpPr>
              <p:cNvPr id="40012" name="Freeform 76">
                <a:extLst>
                  <a:ext uri="{FF2B5EF4-FFF2-40B4-BE49-F238E27FC236}">
                    <a16:creationId xmlns:a16="http://schemas.microsoft.com/office/drawing/2014/main" id="{5FFD08E3-C33F-CA93-BE02-216CB8927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" y="2160"/>
                <a:ext cx="1008" cy="1200"/>
              </a:xfrm>
              <a:custGeom>
                <a:avLst/>
                <a:gdLst>
                  <a:gd name="T0" fmla="*/ 0 w 1104"/>
                  <a:gd name="T1" fmla="*/ 1200 h 1200"/>
                  <a:gd name="T2" fmla="*/ 912 w 1104"/>
                  <a:gd name="T3" fmla="*/ 720 h 1200"/>
                  <a:gd name="T4" fmla="*/ 1104 w 1104"/>
                  <a:gd name="T5" fmla="*/ 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4" h="1200">
                    <a:moveTo>
                      <a:pt x="0" y="1200"/>
                    </a:moveTo>
                    <a:cubicBezTo>
                      <a:pt x="364" y="1060"/>
                      <a:pt x="728" y="920"/>
                      <a:pt x="912" y="720"/>
                    </a:cubicBezTo>
                    <a:cubicBezTo>
                      <a:pt x="1096" y="520"/>
                      <a:pt x="1100" y="260"/>
                      <a:pt x="1104" y="0"/>
                    </a:cubicBezTo>
                  </a:path>
                </a:pathLst>
              </a:custGeom>
              <a:noFill/>
              <a:ln w="76200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0013" name="AutoShape 77">
            <a:extLst>
              <a:ext uri="{FF2B5EF4-FFF2-40B4-BE49-F238E27FC236}">
                <a16:creationId xmlns:a16="http://schemas.microsoft.com/office/drawing/2014/main" id="{E3CAF17A-D8AF-9CBE-ACC6-66E48D8E1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429000"/>
            <a:ext cx="1371600" cy="914400"/>
          </a:xfrm>
          <a:prstGeom prst="wedgeRoundRectCallout">
            <a:avLst>
              <a:gd name="adj1" fmla="val -67708"/>
              <a:gd name="adj2" fmla="val -87329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bg2"/>
                </a:solidFill>
              </a:rPr>
              <a:t>STOP</a:t>
            </a:r>
          </a:p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bg2"/>
                </a:solidFill>
              </a:rPr>
              <a:t>Right there</a:t>
            </a:r>
          </a:p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bg2"/>
                </a:solidFill>
              </a:rPr>
              <a:t>Polymerase</a:t>
            </a:r>
          </a:p>
        </p:txBody>
      </p:sp>
      <p:grpSp>
        <p:nvGrpSpPr>
          <p:cNvPr id="40016" name="Group 80">
            <a:extLst>
              <a:ext uri="{FF2B5EF4-FFF2-40B4-BE49-F238E27FC236}">
                <a16:creationId xmlns:a16="http://schemas.microsoft.com/office/drawing/2014/main" id="{201F6644-F48C-0165-6D6B-9653C38339A1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219200"/>
            <a:ext cx="2057400" cy="914400"/>
            <a:chOff x="2688" y="768"/>
            <a:chExt cx="1296" cy="576"/>
          </a:xfrm>
        </p:grpSpPr>
        <p:sp>
          <p:nvSpPr>
            <p:cNvPr id="40014" name="AutoShape 78">
              <a:extLst>
                <a:ext uri="{FF2B5EF4-FFF2-40B4-BE49-F238E27FC236}">
                  <a16:creationId xmlns:a16="http://schemas.microsoft.com/office/drawing/2014/main" id="{904CEFDA-A7D3-A784-717A-9908BD222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768"/>
              <a:ext cx="1296" cy="576"/>
            </a:xfrm>
            <a:prstGeom prst="wedgeRoundRectCallout">
              <a:avLst>
                <a:gd name="adj1" fmla="val -75694"/>
                <a:gd name="adj2" fmla="val 86981"/>
                <a:gd name="adj3" fmla="val 16667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endParaRPr lang="en-US" altLang="en-US" sz="1800" b="1">
                <a:solidFill>
                  <a:schemeClr val="bg2"/>
                </a:solidFill>
              </a:endParaRPr>
            </a:p>
          </p:txBody>
        </p:sp>
        <p:sp>
          <p:nvSpPr>
            <p:cNvPr id="40015" name="Text Box 79">
              <a:extLst>
                <a:ext uri="{FF2B5EF4-FFF2-40B4-BE49-F238E27FC236}">
                  <a16:creationId xmlns:a16="http://schemas.microsoft.com/office/drawing/2014/main" id="{AA0AAEB6-B607-588E-E09B-AFA8703FD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803"/>
              <a:ext cx="113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en-US" sz="1600" b="1">
                  <a:solidFill>
                    <a:schemeClr val="bg2"/>
                  </a:solidFill>
                </a:rPr>
                <a:t>Alright, I’m off to </a:t>
              </a:r>
            </a:p>
            <a:p>
              <a:pPr>
                <a:lnSpc>
                  <a:spcPct val="80000"/>
                </a:lnSpc>
              </a:pPr>
              <a:r>
                <a:rPr lang="en-US" altLang="en-US" sz="1600" b="1">
                  <a:solidFill>
                    <a:schemeClr val="bg2"/>
                  </a:solidFill>
                </a:rPr>
                <a:t>the races . . .</a:t>
              </a:r>
            </a:p>
          </p:txBody>
        </p:sp>
      </p:grpSp>
      <p:sp>
        <p:nvSpPr>
          <p:cNvPr id="40017" name="Text Box 81">
            <a:extLst>
              <a:ext uri="{FF2B5EF4-FFF2-40B4-BE49-F238E27FC236}">
                <a16:creationId xmlns:a16="http://schemas.microsoft.com/office/drawing/2014/main" id="{22BE48A0-C348-2805-64FF-BA897901E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1670050"/>
            <a:ext cx="13763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1600" b="1">
                <a:solidFill>
                  <a:schemeClr val="bg2"/>
                </a:solidFill>
              </a:rPr>
              <a:t>Come on,  let </a:t>
            </a:r>
          </a:p>
          <a:p>
            <a:pPr>
              <a:lnSpc>
                <a:spcPct val="70000"/>
              </a:lnSpc>
            </a:pPr>
            <a:r>
              <a:rPr lang="en-US" altLang="en-US" sz="1600" b="1">
                <a:solidFill>
                  <a:schemeClr val="bg2"/>
                </a:solidFill>
              </a:rPr>
              <a:t>me through!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02" grpId="0" animBg="1" autoUpdateAnimBg="0"/>
      <p:bldP spid="40006" grpId="0" animBg="1" autoUpdateAnimBg="0"/>
      <p:bldP spid="40013" grpId="0" animBg="1" autoUpdateAnimBg="0"/>
      <p:bldP spid="4001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8590C6B-8551-B1AA-505F-70B354E35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Trp</a:t>
            </a:r>
            <a:r>
              <a:rPr lang="en-US" altLang="en-US"/>
              <a:t> Operon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DF7DD27-22FE-6FE2-0035-F8E46E9F8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4114800"/>
          </a:xfrm>
          <a:noFill/>
          <a:ln/>
        </p:spPr>
        <p:txBody>
          <a:bodyPr/>
          <a:lstStyle/>
          <a:p>
            <a:r>
              <a:rPr lang="en-US" altLang="en-US"/>
              <a:t>Genes in the </a:t>
            </a:r>
            <a:r>
              <a:rPr lang="en-US" altLang="en-US" i="1"/>
              <a:t>trp</a:t>
            </a:r>
            <a:r>
              <a:rPr lang="en-US" altLang="en-US"/>
              <a:t> operon allow </a:t>
            </a:r>
            <a:r>
              <a:rPr lang="en-US" altLang="en-US" i="1"/>
              <a:t>E. coli</a:t>
            </a:r>
            <a:r>
              <a:rPr lang="en-US" altLang="en-US"/>
              <a:t>  bacteria to make the amino acid tryptophan</a:t>
            </a:r>
          </a:p>
          <a:p>
            <a:r>
              <a:rPr lang="en-US" altLang="en-US"/>
              <a:t>Enzymes encoded by genes in the trp operon are all involved in the biochemical pathway that converts the precursor chorismate to tryptophan.</a:t>
            </a:r>
          </a:p>
          <a:p>
            <a:r>
              <a:rPr lang="en-US" altLang="en-US"/>
              <a:t>The </a:t>
            </a:r>
            <a:r>
              <a:rPr lang="en-US" altLang="en-US" i="1"/>
              <a:t>trp</a:t>
            </a:r>
            <a:r>
              <a:rPr lang="en-US" altLang="en-US"/>
              <a:t> operon is controlled in two ways:</a:t>
            </a:r>
          </a:p>
          <a:p>
            <a:pPr lvl="1"/>
            <a:r>
              <a:rPr lang="en-US" altLang="en-US"/>
              <a:t>Using a repressor that works in exactly the opposite way from the </a:t>
            </a:r>
            <a:r>
              <a:rPr lang="en-US" altLang="en-US" i="1"/>
              <a:t>lac</a:t>
            </a:r>
            <a:r>
              <a:rPr lang="en-US" altLang="en-US"/>
              <a:t> operon repressor</a:t>
            </a:r>
          </a:p>
          <a:p>
            <a:pPr lvl="1"/>
            <a:r>
              <a:rPr lang="en-US" altLang="en-US"/>
              <a:t>Using a special attenuator sequence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286" name="Group 278">
            <a:extLst>
              <a:ext uri="{FF2B5EF4-FFF2-40B4-BE49-F238E27FC236}">
                <a16:creationId xmlns:a16="http://schemas.microsoft.com/office/drawing/2014/main" id="{E4A2DAC6-1468-ACB2-21C3-399EB04EEC3C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752600"/>
            <a:ext cx="8839200" cy="4797425"/>
            <a:chOff x="48" y="1104"/>
            <a:chExt cx="5568" cy="3022"/>
          </a:xfrm>
        </p:grpSpPr>
        <p:grpSp>
          <p:nvGrpSpPr>
            <p:cNvPr id="43282" name="Group 274">
              <a:extLst>
                <a:ext uri="{FF2B5EF4-FFF2-40B4-BE49-F238E27FC236}">
                  <a16:creationId xmlns:a16="http://schemas.microsoft.com/office/drawing/2014/main" id="{B42CE2A4-BB77-7FDE-C553-5378FFA215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1104"/>
              <a:ext cx="5568" cy="2928"/>
              <a:chOff x="48" y="1104"/>
              <a:chExt cx="5568" cy="2928"/>
            </a:xfrm>
          </p:grpSpPr>
          <p:sp>
            <p:nvSpPr>
              <p:cNvPr id="43269" name="Freeform 261">
                <a:extLst>
                  <a:ext uri="{FF2B5EF4-FFF2-40B4-BE49-F238E27FC236}">
                    <a16:creationId xmlns:a16="http://schemas.microsoft.com/office/drawing/2014/main" id="{7B6EE137-3D6A-C6A0-BBFC-8237291B4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9" y="2448"/>
                <a:ext cx="4619" cy="1584"/>
              </a:xfrm>
              <a:custGeom>
                <a:avLst/>
                <a:gdLst>
                  <a:gd name="T0" fmla="*/ 4619 w 4619"/>
                  <a:gd name="T1" fmla="*/ 0 h 1584"/>
                  <a:gd name="T2" fmla="*/ 0 w 4619"/>
                  <a:gd name="T3" fmla="*/ 1262 h 1584"/>
                  <a:gd name="T4" fmla="*/ 0 w 4619"/>
                  <a:gd name="T5" fmla="*/ 1584 h 1584"/>
                  <a:gd name="T6" fmla="*/ 4619 w 4619"/>
                  <a:gd name="T7" fmla="*/ 288 h 1584"/>
                  <a:gd name="T8" fmla="*/ 4619 w 4619"/>
                  <a:gd name="T9" fmla="*/ 0 h 15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19" h="1584">
                    <a:moveTo>
                      <a:pt x="4619" y="0"/>
                    </a:moveTo>
                    <a:lnTo>
                      <a:pt x="0" y="1262"/>
                    </a:lnTo>
                    <a:lnTo>
                      <a:pt x="0" y="1584"/>
                    </a:lnTo>
                    <a:lnTo>
                      <a:pt x="4619" y="288"/>
                    </a:lnTo>
                    <a:lnTo>
                      <a:pt x="4619" y="0"/>
                    </a:lnTo>
                    <a:close/>
                  </a:path>
                </a:pathLst>
              </a:custGeom>
              <a:solidFill>
                <a:srgbClr val="99CC0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68" name="Freeform 260">
                <a:extLst>
                  <a:ext uri="{FF2B5EF4-FFF2-40B4-BE49-F238E27FC236}">
                    <a16:creationId xmlns:a16="http://schemas.microsoft.com/office/drawing/2014/main" id="{DFF002FF-DCDE-1801-6991-8478118234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" y="1104"/>
                <a:ext cx="5568" cy="1632"/>
              </a:xfrm>
              <a:custGeom>
                <a:avLst/>
                <a:gdLst>
                  <a:gd name="T0" fmla="*/ 5568 w 5568"/>
                  <a:gd name="T1" fmla="*/ 0 h 1632"/>
                  <a:gd name="T2" fmla="*/ 0 w 5568"/>
                  <a:gd name="T3" fmla="*/ 1344 h 1632"/>
                  <a:gd name="T4" fmla="*/ 0 w 5568"/>
                  <a:gd name="T5" fmla="*/ 1632 h 1632"/>
                  <a:gd name="T6" fmla="*/ 5568 w 5568"/>
                  <a:gd name="T7" fmla="*/ 288 h 1632"/>
                  <a:gd name="T8" fmla="*/ 5568 w 5568"/>
                  <a:gd name="T9" fmla="*/ 0 h 1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68" h="1632">
                    <a:moveTo>
                      <a:pt x="5568" y="0"/>
                    </a:moveTo>
                    <a:lnTo>
                      <a:pt x="0" y="1344"/>
                    </a:lnTo>
                    <a:lnTo>
                      <a:pt x="0" y="1632"/>
                    </a:lnTo>
                    <a:lnTo>
                      <a:pt x="5568" y="288"/>
                    </a:lnTo>
                    <a:lnTo>
                      <a:pt x="5568" y="0"/>
                    </a:lnTo>
                    <a:close/>
                  </a:path>
                </a:pathLst>
              </a:custGeom>
              <a:solidFill>
                <a:srgbClr val="00800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65" name="Rectangle 257">
                <a:extLst>
                  <a:ext uri="{FF2B5EF4-FFF2-40B4-BE49-F238E27FC236}">
                    <a16:creationId xmlns:a16="http://schemas.microsoft.com/office/drawing/2014/main" id="{6FDBC299-6664-B3EA-25A9-68FEC1814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2448"/>
                <a:ext cx="5521" cy="307"/>
              </a:xfrm>
              <a:prstGeom prst="rect">
                <a:avLst/>
              </a:prstGeom>
              <a:gradFill rotWithShape="0">
                <a:gsLst>
                  <a:gs pos="0">
                    <a:srgbClr val="00AE00"/>
                  </a:gs>
                  <a:gs pos="100000">
                    <a:srgbClr val="99CC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66" name="Rectangle 258">
                <a:extLst>
                  <a:ext uri="{FF2B5EF4-FFF2-40B4-BE49-F238E27FC236}">
                    <a16:creationId xmlns:a16="http://schemas.microsoft.com/office/drawing/2014/main" id="{9D8694DE-8345-2769-996D-7AB2A1CFC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1104"/>
                <a:ext cx="5472" cy="307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AE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267" name="AutoShape 259">
              <a:extLst>
                <a:ext uri="{FF2B5EF4-FFF2-40B4-BE49-F238E27FC236}">
                  <a16:creationId xmlns:a16="http://schemas.microsoft.com/office/drawing/2014/main" id="{9D8445D0-0920-3A04-5370-20EBD2DFB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600"/>
              <a:ext cx="4368" cy="526"/>
            </a:xfrm>
            <a:prstGeom prst="rightArrow">
              <a:avLst>
                <a:gd name="adj1" fmla="val 59315"/>
                <a:gd name="adj2" fmla="val 60090"/>
              </a:avLst>
            </a:prstGeom>
            <a:gradFill rotWithShape="0">
              <a:gsLst>
                <a:gs pos="0">
                  <a:srgbClr val="99CC00"/>
                </a:gs>
                <a:gs pos="100000">
                  <a:srgbClr val="FF006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10" name="Rectangle 2">
            <a:extLst>
              <a:ext uri="{FF2B5EF4-FFF2-40B4-BE49-F238E27FC236}">
                <a16:creationId xmlns:a16="http://schemas.microsoft.com/office/drawing/2014/main" id="{E43A9A02-413C-BBF8-351F-6034BE6FD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The Tryptophan</a:t>
            </a:r>
            <a:br>
              <a:rPr lang="en-US" altLang="en-US"/>
            </a:br>
            <a:r>
              <a:rPr lang="en-US" altLang="en-US"/>
              <a:t>Biochemical Pathway</a:t>
            </a:r>
          </a:p>
        </p:txBody>
      </p:sp>
      <p:grpSp>
        <p:nvGrpSpPr>
          <p:cNvPr id="43281" name="Group 273">
            <a:extLst>
              <a:ext uri="{FF2B5EF4-FFF2-40B4-BE49-F238E27FC236}">
                <a16:creationId xmlns:a16="http://schemas.microsoft.com/office/drawing/2014/main" id="{C79D6971-32AB-2AA9-E8E7-FC2E12D60D38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1143000"/>
            <a:ext cx="4600575" cy="2173288"/>
            <a:chOff x="2928" y="720"/>
            <a:chExt cx="2898" cy="1369"/>
          </a:xfrm>
        </p:grpSpPr>
        <p:grpSp>
          <p:nvGrpSpPr>
            <p:cNvPr id="43277" name="Group 269">
              <a:extLst>
                <a:ext uri="{FF2B5EF4-FFF2-40B4-BE49-F238E27FC236}">
                  <a16:creationId xmlns:a16="http://schemas.microsoft.com/office/drawing/2014/main" id="{D3A86BB6-2238-8CFE-D2AE-D9BA05274C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720"/>
              <a:ext cx="2701" cy="1369"/>
              <a:chOff x="2928" y="720"/>
              <a:chExt cx="2701" cy="1369"/>
            </a:xfrm>
          </p:grpSpPr>
          <p:grpSp>
            <p:nvGrpSpPr>
              <p:cNvPr id="43124" name="Group 116">
                <a:extLst>
                  <a:ext uri="{FF2B5EF4-FFF2-40B4-BE49-F238E27FC236}">
                    <a16:creationId xmlns:a16="http://schemas.microsoft.com/office/drawing/2014/main" id="{5D82A3FB-1462-1790-56D9-50D91753D3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4" y="768"/>
                <a:ext cx="2365" cy="1321"/>
                <a:chOff x="2822" y="1053"/>
                <a:chExt cx="2365" cy="1321"/>
              </a:xfrm>
            </p:grpSpPr>
            <p:sp>
              <p:nvSpPr>
                <p:cNvPr id="43098" name="Text Box 90">
                  <a:extLst>
                    <a:ext uri="{FF2B5EF4-FFF2-40B4-BE49-F238E27FC236}">
                      <a16:creationId xmlns:a16="http://schemas.microsoft.com/office/drawing/2014/main" id="{353D6B45-F2F7-064F-A73D-463D1604BD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1613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O</a:t>
                  </a:r>
                </a:p>
              </p:txBody>
            </p:sp>
            <p:sp>
              <p:nvSpPr>
                <p:cNvPr id="43099" name="Text Box 91">
                  <a:extLst>
                    <a:ext uri="{FF2B5EF4-FFF2-40B4-BE49-F238E27FC236}">
                      <a16:creationId xmlns:a16="http://schemas.microsoft.com/office/drawing/2014/main" id="{5271BCD4-F54C-9EDB-C754-B5B175DEDA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8" y="1056"/>
                  <a:ext cx="41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 baseline="30000"/>
                    <a:t>-</a:t>
                  </a:r>
                  <a:r>
                    <a:rPr lang="en-US" altLang="en-US" sz="1600"/>
                    <a:t>OOC</a:t>
                  </a:r>
                </a:p>
              </p:txBody>
            </p:sp>
            <p:grpSp>
              <p:nvGrpSpPr>
                <p:cNvPr id="43100" name="Group 92">
                  <a:extLst>
                    <a:ext uri="{FF2B5EF4-FFF2-40B4-BE49-F238E27FC236}">
                      <a16:creationId xmlns:a16="http://schemas.microsoft.com/office/drawing/2014/main" id="{E764C614-CBCF-6F23-B502-92F0C8A3B9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 flipH="1">
                  <a:off x="4464" y="1005"/>
                  <a:ext cx="676" cy="771"/>
                  <a:chOff x="4464" y="1005"/>
                  <a:chExt cx="676" cy="771"/>
                </a:xfrm>
              </p:grpSpPr>
              <p:sp>
                <p:nvSpPr>
                  <p:cNvPr id="43101" name="AutoShape 93">
                    <a:extLst>
                      <a:ext uri="{FF2B5EF4-FFF2-40B4-BE49-F238E27FC236}">
                        <a16:creationId xmlns:a16="http://schemas.microsoft.com/office/drawing/2014/main" id="{2DA9B0B4-29A0-9F10-6501-1AFF22B83BF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4419" y="1149"/>
                    <a:ext cx="672" cy="581"/>
                  </a:xfrm>
                  <a:prstGeom prst="hexagon">
                    <a:avLst>
                      <a:gd name="adj" fmla="val 28916"/>
                      <a:gd name="vf" fmla="val 115470"/>
                    </a:avLst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02" name="Line 94">
                    <a:extLst>
                      <a:ext uri="{FF2B5EF4-FFF2-40B4-BE49-F238E27FC236}">
                        <a16:creationId xmlns:a16="http://schemas.microsoft.com/office/drawing/2014/main" id="{9E94478D-1813-02BA-6059-F23D711CB0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55" y="1005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03" name="Oval 95">
                    <a:extLst>
                      <a:ext uri="{FF2B5EF4-FFF2-40B4-BE49-F238E27FC236}">
                        <a16:creationId xmlns:a16="http://schemas.microsoft.com/office/drawing/2014/main" id="{726DF0E9-C0F5-313A-4F80-55D9C81B54C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503" y="1191"/>
                    <a:ext cx="489" cy="489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04" name="Line 96">
                    <a:extLst>
                      <a:ext uri="{FF2B5EF4-FFF2-40B4-BE49-F238E27FC236}">
                        <a16:creationId xmlns:a16="http://schemas.microsoft.com/office/drawing/2014/main" id="{E0760FFD-EFB2-4275-F6D2-E5C9121BF0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4" y="1174"/>
                    <a:ext cx="96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3105" name="Text Box 97">
                  <a:extLst>
                    <a:ext uri="{FF2B5EF4-FFF2-40B4-BE49-F238E27FC236}">
                      <a16:creationId xmlns:a16="http://schemas.microsoft.com/office/drawing/2014/main" id="{9806C1CD-0B20-1E79-434A-90E941AA2E9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20" y="2162"/>
                  <a:ext cx="30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OH</a:t>
                  </a:r>
                </a:p>
              </p:txBody>
            </p:sp>
            <p:sp>
              <p:nvSpPr>
                <p:cNvPr id="43106" name="Freeform 98">
                  <a:extLst>
                    <a:ext uri="{FF2B5EF4-FFF2-40B4-BE49-F238E27FC236}">
                      <a16:creationId xmlns:a16="http://schemas.microsoft.com/office/drawing/2014/main" id="{7170E46C-A3D6-2379-FD32-58B9A55FD0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72" y="1852"/>
                  <a:ext cx="816" cy="240"/>
                </a:xfrm>
                <a:custGeom>
                  <a:avLst/>
                  <a:gdLst>
                    <a:gd name="T0" fmla="*/ 816 w 816"/>
                    <a:gd name="T1" fmla="*/ 0 h 240"/>
                    <a:gd name="T2" fmla="*/ 658 w 816"/>
                    <a:gd name="T3" fmla="*/ 240 h 240"/>
                    <a:gd name="T4" fmla="*/ 154 w 816"/>
                    <a:gd name="T5" fmla="*/ 240 h 240"/>
                    <a:gd name="T6" fmla="*/ 0 w 816"/>
                    <a:gd name="T7" fmla="*/ 0 h 240"/>
                    <a:gd name="T8" fmla="*/ 154 w 816"/>
                    <a:gd name="T9" fmla="*/ 196 h 240"/>
                    <a:gd name="T10" fmla="*/ 658 w 816"/>
                    <a:gd name="T11" fmla="*/ 196 h 240"/>
                    <a:gd name="T12" fmla="*/ 816 w 816"/>
                    <a:gd name="T13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16" h="240">
                      <a:moveTo>
                        <a:pt x="816" y="0"/>
                      </a:moveTo>
                      <a:lnTo>
                        <a:pt x="658" y="240"/>
                      </a:lnTo>
                      <a:lnTo>
                        <a:pt x="154" y="240"/>
                      </a:lnTo>
                      <a:lnTo>
                        <a:pt x="0" y="0"/>
                      </a:lnTo>
                      <a:lnTo>
                        <a:pt x="154" y="196"/>
                      </a:lnTo>
                      <a:lnTo>
                        <a:pt x="658" y="196"/>
                      </a:lnTo>
                      <a:lnTo>
                        <a:pt x="81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07" name="Line 99">
                  <a:extLst>
                    <a:ext uri="{FF2B5EF4-FFF2-40B4-BE49-F238E27FC236}">
                      <a16:creationId xmlns:a16="http://schemas.microsoft.com/office/drawing/2014/main" id="{1EFAB5DD-B983-D17B-2217-489408CAE7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032" y="1728"/>
                  <a:ext cx="356" cy="12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08" name="Line 100">
                  <a:extLst>
                    <a:ext uri="{FF2B5EF4-FFF2-40B4-BE49-F238E27FC236}">
                      <a16:creationId xmlns:a16="http://schemas.microsoft.com/office/drawing/2014/main" id="{4F67A5E3-AB8A-859B-06F8-6DCFF20DA9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70" y="1728"/>
                  <a:ext cx="356" cy="12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09" name="Line 101">
                  <a:extLst>
                    <a:ext uri="{FF2B5EF4-FFF2-40B4-BE49-F238E27FC236}">
                      <a16:creationId xmlns:a16="http://schemas.microsoft.com/office/drawing/2014/main" id="{3E2B253A-1F1A-C0BA-7102-B7AD4BBBCF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2" y="1642"/>
                  <a:ext cx="0" cy="32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10" name="Text Box 102">
                  <a:extLst>
                    <a:ext uri="{FF2B5EF4-FFF2-40B4-BE49-F238E27FC236}">
                      <a16:creationId xmlns:a16="http://schemas.microsoft.com/office/drawing/2014/main" id="{91F72950-B7A5-B8ED-A4A2-1A0EC974A39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96" y="1484"/>
                  <a:ext cx="30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HN</a:t>
                  </a:r>
                </a:p>
              </p:txBody>
            </p:sp>
            <p:sp>
              <p:nvSpPr>
                <p:cNvPr id="43111" name="Line 103">
                  <a:extLst>
                    <a:ext uri="{FF2B5EF4-FFF2-40B4-BE49-F238E27FC236}">
                      <a16:creationId xmlns:a16="http://schemas.microsoft.com/office/drawing/2014/main" id="{C30D5D2E-D054-E2AC-7FF7-934C7928BC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24" y="1968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12" name="Text Box 104">
                  <a:extLst>
                    <a:ext uri="{FF2B5EF4-FFF2-40B4-BE49-F238E27FC236}">
                      <a16:creationId xmlns:a16="http://schemas.microsoft.com/office/drawing/2014/main" id="{46DD108B-FD6B-1331-2423-AEB0B84E0C6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62" y="1914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13" name="Text Box 105">
                  <a:extLst>
                    <a:ext uri="{FF2B5EF4-FFF2-40B4-BE49-F238E27FC236}">
                      <a16:creationId xmlns:a16="http://schemas.microsoft.com/office/drawing/2014/main" id="{1E5CC505-135C-6C48-9303-A2FCB2CAEEA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20" y="1812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14" name="Line 106">
                  <a:extLst>
                    <a:ext uri="{FF2B5EF4-FFF2-40B4-BE49-F238E27FC236}">
                      <a16:creationId xmlns:a16="http://schemas.microsoft.com/office/drawing/2014/main" id="{61179A6B-1607-87B2-EE00-AB6FE3DB47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70" y="172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15" name="Text Box 107">
                  <a:extLst>
                    <a:ext uri="{FF2B5EF4-FFF2-40B4-BE49-F238E27FC236}">
                      <a16:creationId xmlns:a16="http://schemas.microsoft.com/office/drawing/2014/main" id="{61810D1A-6A30-7BCC-811F-69FE0EAC34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22" y="1572"/>
                  <a:ext cx="396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 baseline="30000"/>
                    <a:t>-2</a:t>
                  </a:r>
                  <a:r>
                    <a:rPr lang="en-US" altLang="en-US" sz="1600"/>
                    <a:t>O</a:t>
                  </a:r>
                  <a:r>
                    <a:rPr lang="en-US" altLang="en-US" sz="1600" baseline="-25000"/>
                    <a:t>3</a:t>
                  </a:r>
                  <a:r>
                    <a:rPr lang="en-US" altLang="en-US" sz="1600"/>
                    <a:t>P</a:t>
                  </a:r>
                </a:p>
              </p:txBody>
            </p:sp>
            <p:sp>
              <p:nvSpPr>
                <p:cNvPr id="43116" name="Text Box 108">
                  <a:extLst>
                    <a:ext uri="{FF2B5EF4-FFF2-40B4-BE49-F238E27FC236}">
                      <a16:creationId xmlns:a16="http://schemas.microsoft.com/office/drawing/2014/main" id="{ED8236F7-7D23-EA03-43EB-558BA48E453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4" y="2160"/>
                  <a:ext cx="30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OH</a:t>
                  </a:r>
                </a:p>
              </p:txBody>
            </p:sp>
            <p:sp>
              <p:nvSpPr>
                <p:cNvPr id="43117" name="Line 109">
                  <a:extLst>
                    <a:ext uri="{FF2B5EF4-FFF2-40B4-BE49-F238E27FC236}">
                      <a16:creationId xmlns:a16="http://schemas.microsoft.com/office/drawing/2014/main" id="{2F430149-44EC-E527-8836-8977D7FF94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8" y="1966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18" name="Text Box 110">
                  <a:extLst>
                    <a:ext uri="{FF2B5EF4-FFF2-40B4-BE49-F238E27FC236}">
                      <a16:creationId xmlns:a16="http://schemas.microsoft.com/office/drawing/2014/main" id="{C32C8C7B-4553-C79B-9DE3-F7C8CC8068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4" y="1810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19" name="Text Box 111">
                  <a:extLst>
                    <a:ext uri="{FF2B5EF4-FFF2-40B4-BE49-F238E27FC236}">
                      <a16:creationId xmlns:a16="http://schemas.microsoft.com/office/drawing/2014/main" id="{3E27D6D3-0135-2FBC-2ECC-0086371469F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86" y="1916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20" name="Line 112">
                  <a:extLst>
                    <a:ext uri="{FF2B5EF4-FFF2-40B4-BE49-F238E27FC236}">
                      <a16:creationId xmlns:a16="http://schemas.microsoft.com/office/drawing/2014/main" id="{C90534DA-8E00-6524-E5DB-00AA79FDCC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70" y="1672"/>
                  <a:ext cx="1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21" name="Text Box 113">
                  <a:extLst>
                    <a:ext uri="{FF2B5EF4-FFF2-40B4-BE49-F238E27FC236}">
                      <a16:creationId xmlns:a16="http://schemas.microsoft.com/office/drawing/2014/main" id="{9E831C41-34A6-7A0B-DC69-9E6119AF22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66" y="1570"/>
                  <a:ext cx="33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CH</a:t>
                  </a:r>
                  <a:r>
                    <a:rPr lang="en-US" altLang="en-US" sz="1600" baseline="-25000"/>
                    <a:t>2</a:t>
                  </a:r>
                  <a:endParaRPr lang="en-US" altLang="en-US" sz="1600"/>
                </a:p>
              </p:txBody>
            </p:sp>
            <p:sp>
              <p:nvSpPr>
                <p:cNvPr id="43122" name="Line 114">
                  <a:extLst>
                    <a:ext uri="{FF2B5EF4-FFF2-40B4-BE49-F238E27FC236}">
                      <a16:creationId xmlns:a16="http://schemas.microsoft.com/office/drawing/2014/main" id="{65231DDA-65E7-1BD5-CBA1-06E09E72A3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6" y="1672"/>
                  <a:ext cx="1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23" name="Text Box 115">
                  <a:extLst>
                    <a:ext uri="{FF2B5EF4-FFF2-40B4-BE49-F238E27FC236}">
                      <a16:creationId xmlns:a16="http://schemas.microsoft.com/office/drawing/2014/main" id="{50814ADE-B5BC-60BB-30F1-2A746136A69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40" y="1570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O</a:t>
                  </a:r>
                </a:p>
              </p:txBody>
            </p:sp>
          </p:grpSp>
          <p:grpSp>
            <p:nvGrpSpPr>
              <p:cNvPr id="43272" name="Group 264">
                <a:extLst>
                  <a:ext uri="{FF2B5EF4-FFF2-40B4-BE49-F238E27FC236}">
                    <a16:creationId xmlns:a16="http://schemas.microsoft.com/office/drawing/2014/main" id="{1AB26974-BC9D-7115-FBD0-86C1A879E8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28" y="720"/>
                <a:ext cx="1680" cy="486"/>
                <a:chOff x="2928" y="720"/>
                <a:chExt cx="1680" cy="486"/>
              </a:xfrm>
            </p:grpSpPr>
            <p:sp>
              <p:nvSpPr>
                <p:cNvPr id="43228" name="Freeform 220">
                  <a:extLst>
                    <a:ext uri="{FF2B5EF4-FFF2-40B4-BE49-F238E27FC236}">
                      <a16:creationId xmlns:a16="http://schemas.microsoft.com/office/drawing/2014/main" id="{3D100CDF-02C6-BAA8-7688-C9408ABEB6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2" y="1000"/>
                  <a:ext cx="1046" cy="206"/>
                </a:xfrm>
                <a:custGeom>
                  <a:avLst/>
                  <a:gdLst>
                    <a:gd name="T0" fmla="*/ 0 w 576"/>
                    <a:gd name="T1" fmla="*/ 0 h 224"/>
                    <a:gd name="T2" fmla="*/ 96 w 576"/>
                    <a:gd name="T3" fmla="*/ 192 h 224"/>
                    <a:gd name="T4" fmla="*/ 432 w 576"/>
                    <a:gd name="T5" fmla="*/ 192 h 224"/>
                    <a:gd name="T6" fmla="*/ 576 w 576"/>
                    <a:gd name="T7" fmla="*/ 0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6" h="224">
                      <a:moveTo>
                        <a:pt x="0" y="0"/>
                      </a:moveTo>
                      <a:cubicBezTo>
                        <a:pt x="11" y="79"/>
                        <a:pt x="23" y="159"/>
                        <a:pt x="96" y="192"/>
                      </a:cubicBezTo>
                      <a:cubicBezTo>
                        <a:pt x="168" y="224"/>
                        <a:pt x="352" y="223"/>
                        <a:pt x="432" y="192"/>
                      </a:cubicBezTo>
                      <a:cubicBezTo>
                        <a:pt x="511" y="160"/>
                        <a:pt x="543" y="80"/>
                        <a:pt x="576" y="0"/>
                      </a:cubicBezTo>
                    </a:path>
                  </a:pathLst>
                </a:custGeom>
                <a:noFill/>
                <a:ln w="7620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20" name="Line 212">
                  <a:extLst>
                    <a:ext uri="{FF2B5EF4-FFF2-40B4-BE49-F238E27FC236}">
                      <a16:creationId xmlns:a16="http://schemas.microsoft.com/office/drawing/2014/main" id="{5192BA1D-50CA-9AAF-8A5C-164432E828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64" y="1200"/>
                  <a:ext cx="1344" cy="0"/>
                </a:xfrm>
                <a:prstGeom prst="line">
                  <a:avLst/>
                </a:prstGeom>
                <a:noFill/>
                <a:ln w="76200">
                  <a:solidFill>
                    <a:srgbClr val="660033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29" name="Text Box 221">
                  <a:extLst>
                    <a:ext uri="{FF2B5EF4-FFF2-40B4-BE49-F238E27FC236}">
                      <a16:creationId xmlns:a16="http://schemas.microsoft.com/office/drawing/2014/main" id="{C2EE5A41-E528-0C61-EA75-74CFA8505C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28" y="720"/>
                  <a:ext cx="986" cy="3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400" b="1">
                      <a:solidFill>
                        <a:schemeClr val="tx2"/>
                      </a:solidFill>
                    </a:rPr>
                    <a:t>5-Phosphoribosyl-</a:t>
                  </a:r>
                </a:p>
                <a:p>
                  <a:r>
                    <a:rPr lang="en-US" altLang="en-US" sz="1400" b="1">
                      <a:solidFill>
                        <a:schemeClr val="tx2"/>
                      </a:solidFill>
                      <a:latin typeface="Symbol" panose="05050102010706020507" pitchFamily="18" charset="2"/>
                    </a:rPr>
                    <a:t>a</a:t>
                  </a:r>
                  <a:r>
                    <a:rPr lang="en-US" altLang="en-US" sz="1400" b="1">
                      <a:solidFill>
                        <a:schemeClr val="tx2"/>
                      </a:solidFill>
                    </a:rPr>
                    <a:t>-Pyrophosphate</a:t>
                  </a:r>
                </a:p>
              </p:txBody>
            </p:sp>
            <p:sp>
              <p:nvSpPr>
                <p:cNvPr id="43230" name="Text Box 222">
                  <a:extLst>
                    <a:ext uri="{FF2B5EF4-FFF2-40B4-BE49-F238E27FC236}">
                      <a16:creationId xmlns:a16="http://schemas.microsoft.com/office/drawing/2014/main" id="{D513199C-9796-6848-ABA5-435E9795C6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76" y="816"/>
                  <a:ext cx="272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altLang="en-US" sz="1400" b="1">
                      <a:solidFill>
                        <a:schemeClr val="tx2"/>
                      </a:solidFill>
                    </a:rPr>
                    <a:t>PP</a:t>
                  </a:r>
                  <a:r>
                    <a:rPr lang="en-US" altLang="en-US" sz="1400" b="1" i="1" baseline="-25000">
                      <a:solidFill>
                        <a:schemeClr val="tx2"/>
                      </a:solidFill>
                    </a:rPr>
                    <a:t>i</a:t>
                  </a:r>
                  <a:endParaRPr lang="en-US" altLang="en-US" sz="1400" b="1">
                    <a:solidFill>
                      <a:schemeClr val="tx2"/>
                    </a:solidFill>
                  </a:endParaRPr>
                </a:p>
              </p:txBody>
            </p:sp>
          </p:grpSp>
        </p:grpSp>
        <p:sp>
          <p:nvSpPr>
            <p:cNvPr id="43235" name="Text Box 227">
              <a:extLst>
                <a:ext uri="{FF2B5EF4-FFF2-40B4-BE49-F238E27FC236}">
                  <a16:creationId xmlns:a16="http://schemas.microsoft.com/office/drawing/2014/main" id="{DB8AA5F0-428D-3CD9-F872-84E280C92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1488"/>
              <a:ext cx="97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1">
                  <a:solidFill>
                    <a:srgbClr val="969696"/>
                  </a:solidFill>
                </a:rPr>
                <a:t>N-(5’-</a:t>
              </a:r>
            </a:p>
            <a:p>
              <a:r>
                <a:rPr lang="en-US" altLang="en-US" sz="1600" b="1" i="1">
                  <a:solidFill>
                    <a:srgbClr val="969696"/>
                  </a:solidFill>
                </a:rPr>
                <a:t>Phosphoribosyl)</a:t>
              </a:r>
            </a:p>
            <a:p>
              <a:r>
                <a:rPr lang="en-US" altLang="en-US" sz="1600" b="1" i="1">
                  <a:solidFill>
                    <a:srgbClr val="969696"/>
                  </a:solidFill>
                </a:rPr>
                <a:t>-anthranilate</a:t>
              </a:r>
            </a:p>
          </p:txBody>
        </p:sp>
      </p:grpSp>
      <p:grpSp>
        <p:nvGrpSpPr>
          <p:cNvPr id="43279" name="Group 271">
            <a:extLst>
              <a:ext uri="{FF2B5EF4-FFF2-40B4-BE49-F238E27FC236}">
                <a16:creationId xmlns:a16="http://schemas.microsoft.com/office/drawing/2014/main" id="{7DDCE9E2-0A00-3DEC-5BBC-58F5A8C77EC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066800"/>
            <a:ext cx="2459038" cy="2003425"/>
            <a:chOff x="144" y="672"/>
            <a:chExt cx="1549" cy="1262"/>
          </a:xfrm>
        </p:grpSpPr>
        <p:grpSp>
          <p:nvGrpSpPr>
            <p:cNvPr id="43057" name="Group 49">
              <a:extLst>
                <a:ext uri="{FF2B5EF4-FFF2-40B4-BE49-F238E27FC236}">
                  <a16:creationId xmlns:a16="http://schemas.microsoft.com/office/drawing/2014/main" id="{E2780C37-2B8E-7122-D5DD-08ABEF9551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672"/>
              <a:ext cx="1549" cy="1262"/>
              <a:chOff x="336" y="834"/>
              <a:chExt cx="1549" cy="1262"/>
            </a:xfrm>
          </p:grpSpPr>
          <p:sp>
            <p:nvSpPr>
              <p:cNvPr id="43036" name="AutoShape 28">
                <a:extLst>
                  <a:ext uri="{FF2B5EF4-FFF2-40B4-BE49-F238E27FC236}">
                    <a16:creationId xmlns:a16="http://schemas.microsoft.com/office/drawing/2014/main" id="{6320B850-B626-BFE8-71BC-C4F4DA9B1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91" y="1149"/>
                <a:ext cx="672" cy="581"/>
              </a:xfrm>
              <a:prstGeom prst="hexagon">
                <a:avLst>
                  <a:gd name="adj" fmla="val 28916"/>
                  <a:gd name="vf" fmla="val 11547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7" name="Line 29">
                <a:extLst>
                  <a:ext uri="{FF2B5EF4-FFF2-40B4-BE49-F238E27FC236}">
                    <a16:creationId xmlns:a16="http://schemas.microsoft.com/office/drawing/2014/main" id="{C34B4EDD-895A-7516-6C4A-7E8CCCC40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" y="1271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8" name="Line 30">
                <a:extLst>
                  <a:ext uri="{FF2B5EF4-FFF2-40B4-BE49-F238E27FC236}">
                    <a16:creationId xmlns:a16="http://schemas.microsoft.com/office/drawing/2014/main" id="{8DBFB27A-3B90-2107-9C92-B29B88DB4D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9" y="1149"/>
                <a:ext cx="284" cy="1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9" name="Line 31">
                <a:extLst>
                  <a:ext uri="{FF2B5EF4-FFF2-40B4-BE49-F238E27FC236}">
                    <a16:creationId xmlns:a16="http://schemas.microsoft.com/office/drawing/2014/main" id="{5ABC3FAA-E347-5225-0D4D-0A87794BC0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7" y="1005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0" name="Text Box 32">
                <a:extLst>
                  <a:ext uri="{FF2B5EF4-FFF2-40B4-BE49-F238E27FC236}">
                    <a16:creationId xmlns:a16="http://schemas.microsoft.com/office/drawing/2014/main" id="{F63AD9B8-F007-7589-A836-E995A12CBD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" y="834"/>
                <a:ext cx="41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COO</a:t>
                </a:r>
                <a:r>
                  <a:rPr lang="en-US" altLang="en-US" sz="1600" baseline="30000"/>
                  <a:t>-</a:t>
                </a:r>
                <a:endParaRPr lang="en-US" altLang="en-US" sz="1600"/>
              </a:p>
            </p:txBody>
          </p:sp>
          <p:sp>
            <p:nvSpPr>
              <p:cNvPr id="43041" name="Text Box 33">
                <a:extLst>
                  <a:ext uri="{FF2B5EF4-FFF2-40B4-BE49-F238E27FC236}">
                    <a16:creationId xmlns:a16="http://schemas.microsoft.com/office/drawing/2014/main" id="{2420230A-D4D2-1338-F945-8A2955C656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1" y="1424"/>
                <a:ext cx="41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COO</a:t>
                </a:r>
                <a:r>
                  <a:rPr lang="en-US" altLang="en-US" sz="1600" baseline="30000"/>
                  <a:t>-</a:t>
                </a:r>
                <a:endParaRPr lang="en-US" altLang="en-US" sz="1600"/>
              </a:p>
            </p:txBody>
          </p:sp>
          <p:sp>
            <p:nvSpPr>
              <p:cNvPr id="43042" name="Line 34">
                <a:extLst>
                  <a:ext uri="{FF2B5EF4-FFF2-40B4-BE49-F238E27FC236}">
                    <a16:creationId xmlns:a16="http://schemas.microsoft.com/office/drawing/2014/main" id="{64A73057-09C0-2F16-C5B8-653D6FCF9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5" y="1523"/>
                <a:ext cx="1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3" name="Text Box 35">
                <a:extLst>
                  <a:ext uri="{FF2B5EF4-FFF2-40B4-BE49-F238E27FC236}">
                    <a16:creationId xmlns:a16="http://schemas.microsoft.com/office/drawing/2014/main" id="{5B9F06F4-6DCF-8538-7A7F-FFA3AFD28B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9" y="1884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H</a:t>
                </a:r>
              </a:p>
            </p:txBody>
          </p:sp>
          <p:sp>
            <p:nvSpPr>
              <p:cNvPr id="43044" name="Text Box 36">
                <a:extLst>
                  <a:ext uri="{FF2B5EF4-FFF2-40B4-BE49-F238E27FC236}">
                    <a16:creationId xmlns:a16="http://schemas.microsoft.com/office/drawing/2014/main" id="{FDAA5814-7374-027B-6C59-9405B7D42B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3" y="1167"/>
                <a:ext cx="33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CH</a:t>
                </a:r>
                <a:r>
                  <a:rPr lang="en-US" altLang="en-US" sz="1600" baseline="-25000"/>
                  <a:t>2</a:t>
                </a:r>
                <a:endParaRPr lang="en-US" altLang="en-US" sz="1600"/>
              </a:p>
            </p:txBody>
          </p:sp>
          <p:sp>
            <p:nvSpPr>
              <p:cNvPr id="43045" name="Line 37">
                <a:extLst>
                  <a:ext uri="{FF2B5EF4-FFF2-40B4-BE49-F238E27FC236}">
                    <a16:creationId xmlns:a16="http://schemas.microsoft.com/office/drawing/2014/main" id="{597FB27C-7793-FDE6-0CF6-424B6CE7E7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1307" y="1399"/>
                <a:ext cx="1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046" name="Group 38">
                <a:extLst>
                  <a:ext uri="{FF2B5EF4-FFF2-40B4-BE49-F238E27FC236}">
                    <a16:creationId xmlns:a16="http://schemas.microsoft.com/office/drawing/2014/main" id="{231371F5-031E-C173-77BE-78A777A348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400000">
                <a:off x="569" y="1792"/>
                <a:ext cx="146" cy="94"/>
                <a:chOff x="1044" y="1941"/>
                <a:chExt cx="146" cy="94"/>
              </a:xfrm>
            </p:grpSpPr>
            <p:sp>
              <p:nvSpPr>
                <p:cNvPr id="43047" name="Freeform 39">
                  <a:extLst>
                    <a:ext uri="{FF2B5EF4-FFF2-40B4-BE49-F238E27FC236}">
                      <a16:creationId xmlns:a16="http://schemas.microsoft.com/office/drawing/2014/main" id="{27727A07-0977-74CC-E232-4FB77B5966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650419">
                  <a:off x="1046" y="1941"/>
                  <a:ext cx="144" cy="48"/>
                </a:xfrm>
                <a:custGeom>
                  <a:avLst/>
                  <a:gdLst>
                    <a:gd name="T0" fmla="*/ 0 w 144"/>
                    <a:gd name="T1" fmla="*/ 48 h 48"/>
                    <a:gd name="T2" fmla="*/ 144 w 144"/>
                    <a:gd name="T3" fmla="*/ 0 h 48"/>
                    <a:gd name="T4" fmla="*/ 144 w 144"/>
                    <a:gd name="T5" fmla="*/ 48 h 48"/>
                    <a:gd name="T6" fmla="*/ 0 w 144"/>
                    <a:gd name="T7" fmla="*/ 4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4" h="48">
                      <a:moveTo>
                        <a:pt x="0" y="48"/>
                      </a:moveTo>
                      <a:lnTo>
                        <a:pt x="144" y="0"/>
                      </a:lnTo>
                      <a:lnTo>
                        <a:pt x="144" y="48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48" name="Line 40">
                  <a:extLst>
                    <a:ext uri="{FF2B5EF4-FFF2-40B4-BE49-F238E27FC236}">
                      <a16:creationId xmlns:a16="http://schemas.microsoft.com/office/drawing/2014/main" id="{CFC0621D-43E1-4018-E271-C318281B19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707073">
                  <a:off x="1044" y="2035"/>
                  <a:ext cx="1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49" name="Line 41">
                <a:extLst>
                  <a:ext uri="{FF2B5EF4-FFF2-40B4-BE49-F238E27FC236}">
                    <a16:creationId xmlns:a16="http://schemas.microsoft.com/office/drawing/2014/main" id="{03B32612-001C-7418-C7F9-FC86A0840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5400000">
                <a:off x="1271" y="1399"/>
                <a:ext cx="1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0" name="Text Box 42">
                <a:extLst>
                  <a:ext uri="{FF2B5EF4-FFF2-40B4-BE49-F238E27FC236}">
                    <a16:creationId xmlns:a16="http://schemas.microsoft.com/office/drawing/2014/main" id="{1C27A104-4968-714C-394C-E84B655AD6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1" y="1424"/>
                <a:ext cx="20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C</a:t>
                </a:r>
              </a:p>
            </p:txBody>
          </p:sp>
          <p:sp>
            <p:nvSpPr>
              <p:cNvPr id="43051" name="Line 43">
                <a:extLst>
                  <a:ext uri="{FF2B5EF4-FFF2-40B4-BE49-F238E27FC236}">
                    <a16:creationId xmlns:a16="http://schemas.microsoft.com/office/drawing/2014/main" id="{9E970574-74DD-7B45-48FD-CF99354EE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5" y="1523"/>
                <a:ext cx="1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2" name="Text Box 44">
                <a:extLst>
                  <a:ext uri="{FF2B5EF4-FFF2-40B4-BE49-F238E27FC236}">
                    <a16:creationId xmlns:a16="http://schemas.microsoft.com/office/drawing/2014/main" id="{04499B5D-F0DA-CDD6-8789-5E59022A31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" y="1833"/>
                <a:ext cx="30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HO</a:t>
                </a:r>
              </a:p>
            </p:txBody>
          </p:sp>
          <p:sp>
            <p:nvSpPr>
              <p:cNvPr id="43053" name="Freeform 45">
                <a:extLst>
                  <a:ext uri="{FF2B5EF4-FFF2-40B4-BE49-F238E27FC236}">
                    <a16:creationId xmlns:a16="http://schemas.microsoft.com/office/drawing/2014/main" id="{3DD3A314-F7FD-0413-43C9-DA6EF7A744AC}"/>
                  </a:ext>
                </a:extLst>
              </p:cNvPr>
              <p:cNvSpPr>
                <a:spLocks/>
              </p:cNvSpPr>
              <p:nvPr/>
            </p:nvSpPr>
            <p:spPr bwMode="auto">
              <a:xfrm rot="-650419">
                <a:off x="913" y="1541"/>
                <a:ext cx="144" cy="48"/>
              </a:xfrm>
              <a:custGeom>
                <a:avLst/>
                <a:gdLst>
                  <a:gd name="T0" fmla="*/ 0 w 144"/>
                  <a:gd name="T1" fmla="*/ 48 h 48"/>
                  <a:gd name="T2" fmla="*/ 144 w 144"/>
                  <a:gd name="T3" fmla="*/ 0 h 48"/>
                  <a:gd name="T4" fmla="*/ 144 w 144"/>
                  <a:gd name="T5" fmla="*/ 48 h 48"/>
                  <a:gd name="T6" fmla="*/ 0 w 144"/>
                  <a:gd name="T7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4" h="48">
                    <a:moveTo>
                      <a:pt x="0" y="48"/>
                    </a:moveTo>
                    <a:lnTo>
                      <a:pt x="144" y="0"/>
                    </a:lnTo>
                    <a:lnTo>
                      <a:pt x="144" y="48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tx1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4" name="Text Box 46">
                <a:extLst>
                  <a:ext uri="{FF2B5EF4-FFF2-40B4-BE49-F238E27FC236}">
                    <a16:creationId xmlns:a16="http://schemas.microsoft.com/office/drawing/2014/main" id="{3D748F74-98FA-CFE3-4CE1-8EE42D0CF4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3" y="1583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H</a:t>
                </a:r>
              </a:p>
            </p:txBody>
          </p:sp>
          <p:sp>
            <p:nvSpPr>
              <p:cNvPr id="43055" name="Line 47">
                <a:extLst>
                  <a:ext uri="{FF2B5EF4-FFF2-40B4-BE49-F238E27FC236}">
                    <a16:creationId xmlns:a16="http://schemas.microsoft.com/office/drawing/2014/main" id="{CFB051C4-DE71-FA8F-35F1-58E7F99DA8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707073">
                <a:off x="911" y="1635"/>
                <a:ext cx="1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Text Box 48">
                <a:extLst>
                  <a:ext uri="{FF2B5EF4-FFF2-40B4-BE49-F238E27FC236}">
                    <a16:creationId xmlns:a16="http://schemas.microsoft.com/office/drawing/2014/main" id="{18EB3517-0A8B-A3A2-FA4B-7341955753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19" y="1424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O</a:t>
                </a:r>
              </a:p>
            </p:txBody>
          </p:sp>
        </p:grpSp>
        <p:sp>
          <p:nvSpPr>
            <p:cNvPr id="43240" name="Text Box 232">
              <a:extLst>
                <a:ext uri="{FF2B5EF4-FFF2-40B4-BE49-F238E27FC236}">
                  <a16:creationId xmlns:a16="http://schemas.microsoft.com/office/drawing/2014/main" id="{FC1987D6-31AA-82D9-83F2-DF1768B2C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" y="1583"/>
              <a:ext cx="7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1">
                  <a:solidFill>
                    <a:srgbClr val="969696"/>
                  </a:solidFill>
                </a:rPr>
                <a:t>Chorismate</a:t>
              </a:r>
            </a:p>
          </p:txBody>
        </p:sp>
      </p:grpSp>
      <p:grpSp>
        <p:nvGrpSpPr>
          <p:cNvPr id="43278" name="Group 270">
            <a:extLst>
              <a:ext uri="{FF2B5EF4-FFF2-40B4-BE49-F238E27FC236}">
                <a16:creationId xmlns:a16="http://schemas.microsoft.com/office/drawing/2014/main" id="{D074E932-51A8-1DF7-D520-62B8927C8EE4}"/>
              </a:ext>
            </a:extLst>
          </p:cNvPr>
          <p:cNvGrpSpPr>
            <a:grpSpLocks/>
          </p:cNvGrpSpPr>
          <p:nvPr/>
        </p:nvGrpSpPr>
        <p:grpSpPr bwMode="auto">
          <a:xfrm>
            <a:off x="0" y="2895600"/>
            <a:ext cx="6096000" cy="2120900"/>
            <a:chOff x="0" y="1824"/>
            <a:chExt cx="3840" cy="1336"/>
          </a:xfrm>
        </p:grpSpPr>
        <p:grpSp>
          <p:nvGrpSpPr>
            <p:cNvPr id="43177" name="Group 169">
              <a:extLst>
                <a:ext uri="{FF2B5EF4-FFF2-40B4-BE49-F238E27FC236}">
                  <a16:creationId xmlns:a16="http://schemas.microsoft.com/office/drawing/2014/main" id="{F4510679-BE46-5009-AF59-0291EF3744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208"/>
              <a:ext cx="2433" cy="836"/>
              <a:chOff x="0" y="2206"/>
              <a:chExt cx="2433" cy="836"/>
            </a:xfrm>
          </p:grpSpPr>
          <p:sp>
            <p:nvSpPr>
              <p:cNvPr id="43147" name="Text Box 139">
                <a:extLst>
                  <a:ext uri="{FF2B5EF4-FFF2-40B4-BE49-F238E27FC236}">
                    <a16:creationId xmlns:a16="http://schemas.microsoft.com/office/drawing/2014/main" id="{A8FAE730-803C-6E92-68A8-AAF922038C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4" y="2307"/>
                <a:ext cx="41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aseline="30000"/>
                  <a:t>-</a:t>
                </a:r>
                <a:r>
                  <a:rPr lang="en-US" altLang="en-US" sz="1600"/>
                  <a:t>OOC</a:t>
                </a:r>
              </a:p>
            </p:txBody>
          </p:sp>
          <p:grpSp>
            <p:nvGrpSpPr>
              <p:cNvPr id="43148" name="Group 140">
                <a:extLst>
                  <a:ext uri="{FF2B5EF4-FFF2-40B4-BE49-F238E27FC236}">
                    <a16:creationId xmlns:a16="http://schemas.microsoft.com/office/drawing/2014/main" id="{8EAC6D5F-41FE-C296-A4A7-4AB895B25A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8000000" flipH="1">
                <a:off x="1710" y="2256"/>
                <a:ext cx="676" cy="771"/>
                <a:chOff x="4464" y="1005"/>
                <a:chExt cx="676" cy="771"/>
              </a:xfrm>
            </p:grpSpPr>
            <p:sp>
              <p:nvSpPr>
                <p:cNvPr id="43149" name="AutoShape 141">
                  <a:extLst>
                    <a:ext uri="{FF2B5EF4-FFF2-40B4-BE49-F238E27FC236}">
                      <a16:creationId xmlns:a16="http://schemas.microsoft.com/office/drawing/2014/main" id="{8559DB0A-4252-4D78-7AFA-1D18CCFCD2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4419" y="1149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50" name="Line 142">
                  <a:extLst>
                    <a:ext uri="{FF2B5EF4-FFF2-40B4-BE49-F238E27FC236}">
                      <a16:creationId xmlns:a16="http://schemas.microsoft.com/office/drawing/2014/main" id="{8C7742A2-1443-C3A9-A8E0-FA1AF8CEF6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755" y="1005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51" name="Oval 143">
                  <a:extLst>
                    <a:ext uri="{FF2B5EF4-FFF2-40B4-BE49-F238E27FC236}">
                      <a16:creationId xmlns:a16="http://schemas.microsoft.com/office/drawing/2014/main" id="{A890D050-A01A-601A-2C17-913CCEDABE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03" y="1191"/>
                  <a:ext cx="489" cy="48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52" name="Line 144">
                  <a:extLst>
                    <a:ext uri="{FF2B5EF4-FFF2-40B4-BE49-F238E27FC236}">
                      <a16:creationId xmlns:a16="http://schemas.microsoft.com/office/drawing/2014/main" id="{8D834DAB-66EC-4C97-A1D9-DA5B726CFA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44" y="1174"/>
                  <a:ext cx="96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153" name="Text Box 145">
                <a:extLst>
                  <a:ext uri="{FF2B5EF4-FFF2-40B4-BE49-F238E27FC236}">
                    <a16:creationId xmlns:a16="http://schemas.microsoft.com/office/drawing/2014/main" id="{929C805C-3AC7-F523-8269-690C803462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8" y="2448"/>
                <a:ext cx="300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OH</a:t>
                </a:r>
              </a:p>
            </p:txBody>
          </p:sp>
          <p:sp>
            <p:nvSpPr>
              <p:cNvPr id="43154" name="Text Box 146">
                <a:extLst>
                  <a:ext uri="{FF2B5EF4-FFF2-40B4-BE49-F238E27FC236}">
                    <a16:creationId xmlns:a16="http://schemas.microsoft.com/office/drawing/2014/main" id="{E5B7B7BA-FF69-CFD0-4F6A-75763F4684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410"/>
                <a:ext cx="4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aseline="30000"/>
                  <a:t>-2</a:t>
                </a:r>
                <a:r>
                  <a:rPr lang="en-US" altLang="en-US" sz="1600"/>
                  <a:t>O</a:t>
                </a:r>
                <a:r>
                  <a:rPr lang="en-US" altLang="en-US" sz="1600" baseline="-25000"/>
                  <a:t>3</a:t>
                </a:r>
                <a:r>
                  <a:rPr lang="en-US" altLang="en-US" sz="1600"/>
                  <a:t>PO</a:t>
                </a:r>
              </a:p>
            </p:txBody>
          </p:sp>
          <p:sp>
            <p:nvSpPr>
              <p:cNvPr id="43155" name="Line 147">
                <a:extLst>
                  <a:ext uri="{FF2B5EF4-FFF2-40B4-BE49-F238E27FC236}">
                    <a16:creationId xmlns:a16="http://schemas.microsoft.com/office/drawing/2014/main" id="{FA286688-983E-EDCF-051A-15095C2743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" y="2512"/>
                <a:ext cx="1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56" name="Text Box 148">
                <a:extLst>
                  <a:ext uri="{FF2B5EF4-FFF2-40B4-BE49-F238E27FC236}">
                    <a16:creationId xmlns:a16="http://schemas.microsoft.com/office/drawing/2014/main" id="{90219520-F3D0-5B84-466E-E97CF22668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4" y="2410"/>
                <a:ext cx="33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/>
                  <a:t>CH</a:t>
                </a:r>
                <a:r>
                  <a:rPr lang="en-US" altLang="en-US" sz="1600" baseline="-25000"/>
                  <a:t>2</a:t>
                </a:r>
                <a:endParaRPr lang="en-US" altLang="en-US" sz="1600"/>
              </a:p>
            </p:txBody>
          </p:sp>
          <p:sp>
            <p:nvSpPr>
              <p:cNvPr id="43157" name="Line 149">
                <a:extLst>
                  <a:ext uri="{FF2B5EF4-FFF2-40B4-BE49-F238E27FC236}">
                    <a16:creationId xmlns:a16="http://schemas.microsoft.com/office/drawing/2014/main" id="{BBBAF331-936E-6896-F6FC-1A295F463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" y="2513"/>
                <a:ext cx="1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58" name="Line 150">
                <a:extLst>
                  <a:ext uri="{FF2B5EF4-FFF2-40B4-BE49-F238E27FC236}">
                    <a16:creationId xmlns:a16="http://schemas.microsoft.com/office/drawing/2014/main" id="{B853CDE8-B530-2F5D-02F2-A2412E72A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4" y="2754"/>
                <a:ext cx="150" cy="7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59" name="Text Box 151">
                <a:extLst>
                  <a:ext uri="{FF2B5EF4-FFF2-40B4-BE49-F238E27FC236}">
                    <a16:creationId xmlns:a16="http://schemas.microsoft.com/office/drawing/2014/main" id="{54FFA228-3F59-0244-840B-F2AF08CA7C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0" y="2768"/>
                <a:ext cx="208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N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H</a:t>
                </a:r>
              </a:p>
            </p:txBody>
          </p:sp>
          <p:sp>
            <p:nvSpPr>
              <p:cNvPr id="43160" name="Line 152">
                <a:extLst>
                  <a:ext uri="{FF2B5EF4-FFF2-40B4-BE49-F238E27FC236}">
                    <a16:creationId xmlns:a16="http://schemas.microsoft.com/office/drawing/2014/main" id="{7A1C2668-0CB7-4163-A783-D622F6293A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4" y="2334"/>
                <a:ext cx="0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61" name="Line 153">
                <a:extLst>
                  <a:ext uri="{FF2B5EF4-FFF2-40B4-BE49-F238E27FC236}">
                    <a16:creationId xmlns:a16="http://schemas.microsoft.com/office/drawing/2014/main" id="{ED940838-8293-5557-08FE-2771781CD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60" y="2572"/>
                <a:ext cx="0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62" name="Text Box 154">
                <a:extLst>
                  <a:ext uri="{FF2B5EF4-FFF2-40B4-BE49-F238E27FC236}">
                    <a16:creationId xmlns:a16="http://schemas.microsoft.com/office/drawing/2014/main" id="{3E7247C4-BBAC-1BF8-D3F9-891BE42245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8" y="2688"/>
                <a:ext cx="208" cy="2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C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H</a:t>
                </a:r>
              </a:p>
            </p:txBody>
          </p:sp>
          <p:sp>
            <p:nvSpPr>
              <p:cNvPr id="43163" name="Text Box 155">
                <a:extLst>
                  <a:ext uri="{FF2B5EF4-FFF2-40B4-BE49-F238E27FC236}">
                    <a16:creationId xmlns:a16="http://schemas.microsoft.com/office/drawing/2014/main" id="{09E30913-AABE-E143-16DD-7CBF264FDD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8" y="2448"/>
                <a:ext cx="201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C</a:t>
                </a:r>
              </a:p>
            </p:txBody>
          </p:sp>
          <p:sp>
            <p:nvSpPr>
              <p:cNvPr id="43164" name="Line 156">
                <a:extLst>
                  <a:ext uri="{FF2B5EF4-FFF2-40B4-BE49-F238E27FC236}">
                    <a16:creationId xmlns:a16="http://schemas.microsoft.com/office/drawing/2014/main" id="{C07CC258-E7A9-63CA-7929-EDB57E1B4B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4" y="2513"/>
                <a:ext cx="1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65" name="Line 157">
                <a:extLst>
                  <a:ext uri="{FF2B5EF4-FFF2-40B4-BE49-F238E27FC236}">
                    <a16:creationId xmlns:a16="http://schemas.microsoft.com/office/drawing/2014/main" id="{9E4FCA6E-B217-BE1A-2CD0-56F89DC8D6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4" y="2513"/>
                <a:ext cx="1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66" name="Text Box 158">
                <a:extLst>
                  <a:ext uri="{FF2B5EF4-FFF2-40B4-BE49-F238E27FC236}">
                    <a16:creationId xmlns:a16="http://schemas.microsoft.com/office/drawing/2014/main" id="{55D0FD22-779D-944E-5E29-E7F88AD240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8" y="2448"/>
                <a:ext cx="201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C</a:t>
                </a:r>
              </a:p>
            </p:txBody>
          </p:sp>
          <p:sp>
            <p:nvSpPr>
              <p:cNvPr id="43167" name="Line 159">
                <a:extLst>
                  <a:ext uri="{FF2B5EF4-FFF2-40B4-BE49-F238E27FC236}">
                    <a16:creationId xmlns:a16="http://schemas.microsoft.com/office/drawing/2014/main" id="{A68CDFB9-8DCA-0305-0CC1-02A8106B9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78" y="2513"/>
                <a:ext cx="1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68" name="Text Box 160">
                <a:extLst>
                  <a:ext uri="{FF2B5EF4-FFF2-40B4-BE49-F238E27FC236}">
                    <a16:creationId xmlns:a16="http://schemas.microsoft.com/office/drawing/2014/main" id="{B1810CF0-CCC7-962F-7AC1-74AE7992D9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0" y="2686"/>
                <a:ext cx="208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H</a:t>
                </a:r>
              </a:p>
            </p:txBody>
          </p:sp>
          <p:sp>
            <p:nvSpPr>
              <p:cNvPr id="43169" name="Line 161">
                <a:extLst>
                  <a:ext uri="{FF2B5EF4-FFF2-40B4-BE49-F238E27FC236}">
                    <a16:creationId xmlns:a16="http://schemas.microsoft.com/office/drawing/2014/main" id="{11E6F325-FAF8-AF10-3CB4-565E8ABBF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4" y="2572"/>
                <a:ext cx="0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70" name="Line 162">
                <a:extLst>
                  <a:ext uri="{FF2B5EF4-FFF2-40B4-BE49-F238E27FC236}">
                    <a16:creationId xmlns:a16="http://schemas.microsoft.com/office/drawing/2014/main" id="{762AA763-D3A0-8C49-409E-5551CDB002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4" y="2568"/>
                <a:ext cx="0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71" name="Text Box 163">
                <a:extLst>
                  <a:ext uri="{FF2B5EF4-FFF2-40B4-BE49-F238E27FC236}">
                    <a16:creationId xmlns:a16="http://schemas.microsoft.com/office/drawing/2014/main" id="{9916F245-FD41-9BA2-40A8-6B1084DBEB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0" y="2206"/>
                <a:ext cx="300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OH</a:t>
                </a:r>
              </a:p>
            </p:txBody>
          </p:sp>
          <p:sp>
            <p:nvSpPr>
              <p:cNvPr id="43172" name="Text Box 164">
                <a:extLst>
                  <a:ext uri="{FF2B5EF4-FFF2-40B4-BE49-F238E27FC236}">
                    <a16:creationId xmlns:a16="http://schemas.microsoft.com/office/drawing/2014/main" id="{A39C8A76-C0A2-485D-C09A-55CD2A458A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2" y="2448"/>
                <a:ext cx="201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C</a:t>
                </a:r>
              </a:p>
            </p:txBody>
          </p:sp>
          <p:sp>
            <p:nvSpPr>
              <p:cNvPr id="43173" name="Line 165">
                <a:extLst>
                  <a:ext uri="{FF2B5EF4-FFF2-40B4-BE49-F238E27FC236}">
                    <a16:creationId xmlns:a16="http://schemas.microsoft.com/office/drawing/2014/main" id="{6C7B9B15-E598-422A-E1EB-AAE5EFD469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336"/>
                <a:ext cx="0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74" name="Text Box 166">
                <a:extLst>
                  <a:ext uri="{FF2B5EF4-FFF2-40B4-BE49-F238E27FC236}">
                    <a16:creationId xmlns:a16="http://schemas.microsoft.com/office/drawing/2014/main" id="{2F1477F6-87D9-A561-AD7D-44647F5885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2" y="2688"/>
                <a:ext cx="208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H</a:t>
                </a:r>
              </a:p>
            </p:txBody>
          </p:sp>
          <p:sp>
            <p:nvSpPr>
              <p:cNvPr id="43175" name="Line 167">
                <a:extLst>
                  <a:ext uri="{FF2B5EF4-FFF2-40B4-BE49-F238E27FC236}">
                    <a16:creationId xmlns:a16="http://schemas.microsoft.com/office/drawing/2014/main" id="{0374F73F-6D7D-67E2-253D-18A70FCA01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570"/>
                <a:ext cx="0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76" name="Text Box 168">
                <a:extLst>
                  <a:ext uri="{FF2B5EF4-FFF2-40B4-BE49-F238E27FC236}">
                    <a16:creationId xmlns:a16="http://schemas.microsoft.com/office/drawing/2014/main" id="{876A8D62-4E84-D1FA-75F2-56448828BC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2" y="2208"/>
                <a:ext cx="300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1600"/>
                  <a:t>OH</a:t>
                </a:r>
              </a:p>
            </p:txBody>
          </p:sp>
        </p:grpSp>
        <p:sp>
          <p:nvSpPr>
            <p:cNvPr id="43236" name="Text Box 228">
              <a:extLst>
                <a:ext uri="{FF2B5EF4-FFF2-40B4-BE49-F238E27FC236}">
                  <a16:creationId xmlns:a16="http://schemas.microsoft.com/office/drawing/2014/main" id="{676888D5-0278-C7FF-C5DC-48831DA975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2640"/>
              <a:ext cx="1573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1">
                  <a:solidFill>
                    <a:srgbClr val="969696"/>
                  </a:solidFill>
                </a:rPr>
                <a:t>Enol-1-o-</a:t>
              </a:r>
            </a:p>
            <a:p>
              <a:r>
                <a:rPr lang="en-US" altLang="en-US" sz="1600" b="1" i="1">
                  <a:solidFill>
                    <a:srgbClr val="969696"/>
                  </a:solidFill>
                </a:rPr>
                <a:t>Carboxyphenylamino</a:t>
              </a:r>
            </a:p>
            <a:p>
              <a:r>
                <a:rPr lang="en-US" altLang="en-US" sz="1600" b="1" i="1">
                  <a:solidFill>
                    <a:srgbClr val="969696"/>
                  </a:solidFill>
                </a:rPr>
                <a:t>-1-deoxyribulose phosphate</a:t>
              </a:r>
            </a:p>
          </p:txBody>
        </p:sp>
        <p:sp>
          <p:nvSpPr>
            <p:cNvPr id="43242" name="Line 234">
              <a:extLst>
                <a:ext uri="{FF2B5EF4-FFF2-40B4-BE49-F238E27FC236}">
                  <a16:creationId xmlns:a16="http://schemas.microsoft.com/office/drawing/2014/main" id="{54CE204E-67CB-E635-34D2-6EB2498A37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8" y="1824"/>
              <a:ext cx="1632" cy="384"/>
            </a:xfrm>
            <a:prstGeom prst="line">
              <a:avLst/>
            </a:prstGeom>
            <a:noFill/>
            <a:ln w="76200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288" name="Group 280">
            <a:extLst>
              <a:ext uri="{FF2B5EF4-FFF2-40B4-BE49-F238E27FC236}">
                <a16:creationId xmlns:a16="http://schemas.microsoft.com/office/drawing/2014/main" id="{642DDB05-DBB2-384B-C51E-3D4CAE91D41A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826000"/>
            <a:ext cx="5129213" cy="2032000"/>
            <a:chOff x="2256" y="3040"/>
            <a:chExt cx="3231" cy="1280"/>
          </a:xfrm>
        </p:grpSpPr>
        <p:grpSp>
          <p:nvGrpSpPr>
            <p:cNvPr id="43285" name="Group 277">
              <a:extLst>
                <a:ext uri="{FF2B5EF4-FFF2-40B4-BE49-F238E27FC236}">
                  <a16:creationId xmlns:a16="http://schemas.microsoft.com/office/drawing/2014/main" id="{DF5B0ED1-3646-533B-3C35-926204940D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3040"/>
              <a:ext cx="2319" cy="1280"/>
              <a:chOff x="3168" y="3040"/>
              <a:chExt cx="2319" cy="1280"/>
            </a:xfrm>
          </p:grpSpPr>
          <p:grpSp>
            <p:nvGrpSpPr>
              <p:cNvPr id="43210" name="Group 202">
                <a:extLst>
                  <a:ext uri="{FF2B5EF4-FFF2-40B4-BE49-F238E27FC236}">
                    <a16:creationId xmlns:a16="http://schemas.microsoft.com/office/drawing/2014/main" id="{5C744349-3255-2E29-021A-4D2403EAFE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68" y="3040"/>
                <a:ext cx="1768" cy="1280"/>
                <a:chOff x="3128" y="2718"/>
                <a:chExt cx="1768" cy="1280"/>
              </a:xfrm>
            </p:grpSpPr>
            <p:sp>
              <p:nvSpPr>
                <p:cNvPr id="43014" name="AutoShape 6">
                  <a:extLst>
                    <a:ext uri="{FF2B5EF4-FFF2-40B4-BE49-F238E27FC236}">
                      <a16:creationId xmlns:a16="http://schemas.microsoft.com/office/drawing/2014/main" id="{4B369959-55E2-F029-5CD5-BEC80422A8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00000" flipH="1">
                  <a:off x="4224" y="3264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58" name="Oval 50">
                  <a:extLst>
                    <a:ext uri="{FF2B5EF4-FFF2-40B4-BE49-F238E27FC236}">
                      <a16:creationId xmlns:a16="http://schemas.microsoft.com/office/drawing/2014/main" id="{28087C0A-856A-FFCB-765D-C80941BC45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000000" flipH="1">
                  <a:off x="4315" y="3302"/>
                  <a:ext cx="489" cy="48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27" name="Text Box 119">
                  <a:extLst>
                    <a:ext uri="{FF2B5EF4-FFF2-40B4-BE49-F238E27FC236}">
                      <a16:creationId xmlns:a16="http://schemas.microsoft.com/office/drawing/2014/main" id="{72FE2F2E-3215-2C4D-855F-D344C98FD4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3724"/>
                  <a:ext cx="208" cy="2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N</a:t>
                  </a:r>
                </a:p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84" name="Line 176">
                  <a:extLst>
                    <a:ext uri="{FF2B5EF4-FFF2-40B4-BE49-F238E27FC236}">
                      <a16:creationId xmlns:a16="http://schemas.microsoft.com/office/drawing/2014/main" id="{F767930D-8E8D-C422-12BF-A7B1D1BE58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10" y="3326"/>
                  <a:ext cx="166" cy="2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88" name="Freeform 180">
                  <a:extLst>
                    <a:ext uri="{FF2B5EF4-FFF2-40B4-BE49-F238E27FC236}">
                      <a16:creationId xmlns:a16="http://schemas.microsoft.com/office/drawing/2014/main" id="{446FD66D-408F-E3AD-94FC-40E396E75B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8" y="3288"/>
                  <a:ext cx="500" cy="494"/>
                </a:xfrm>
                <a:custGeom>
                  <a:avLst/>
                  <a:gdLst>
                    <a:gd name="T0" fmla="*/ 500 w 500"/>
                    <a:gd name="T1" fmla="*/ 102 h 494"/>
                    <a:gd name="T2" fmla="*/ 190 w 500"/>
                    <a:gd name="T3" fmla="*/ 0 h 494"/>
                    <a:gd name="T4" fmla="*/ 0 w 500"/>
                    <a:gd name="T5" fmla="*/ 268 h 494"/>
                    <a:gd name="T6" fmla="*/ 162 w 500"/>
                    <a:gd name="T7" fmla="*/ 494 h 4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00" h="494">
                      <a:moveTo>
                        <a:pt x="500" y="102"/>
                      </a:moveTo>
                      <a:lnTo>
                        <a:pt x="190" y="0"/>
                      </a:lnTo>
                      <a:lnTo>
                        <a:pt x="0" y="268"/>
                      </a:lnTo>
                      <a:lnTo>
                        <a:pt x="162" y="4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0" name="Line 182">
                  <a:extLst>
                    <a:ext uri="{FF2B5EF4-FFF2-40B4-BE49-F238E27FC236}">
                      <a16:creationId xmlns:a16="http://schemas.microsoft.com/office/drawing/2014/main" id="{4D0A5504-B67C-FD65-65F2-E77F3ACD53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026" y="3716"/>
                  <a:ext cx="244" cy="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9" name="Line 191">
                  <a:extLst>
                    <a:ext uri="{FF2B5EF4-FFF2-40B4-BE49-F238E27FC236}">
                      <a16:creationId xmlns:a16="http://schemas.microsoft.com/office/drawing/2014/main" id="{3328306E-AF40-A27D-79D6-CBCCE2984A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910" y="3114"/>
                  <a:ext cx="50" cy="17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00" name="Text Box 192">
                  <a:extLst>
                    <a:ext uri="{FF2B5EF4-FFF2-40B4-BE49-F238E27FC236}">
                      <a16:creationId xmlns:a16="http://schemas.microsoft.com/office/drawing/2014/main" id="{C90305F5-14C1-FD8E-2342-1E67517F38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28" y="2957"/>
                  <a:ext cx="41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 baseline="30000"/>
                    <a:t>-</a:t>
                  </a:r>
                  <a:r>
                    <a:rPr lang="en-US" altLang="en-US" sz="1600"/>
                    <a:t>OOC</a:t>
                  </a:r>
                  <a:endParaRPr lang="en-US" altLang="en-US" sz="1600" baseline="30000"/>
                </a:p>
              </p:txBody>
            </p:sp>
            <p:sp>
              <p:nvSpPr>
                <p:cNvPr id="43201" name="Line 193">
                  <a:extLst>
                    <a:ext uri="{FF2B5EF4-FFF2-40B4-BE49-F238E27FC236}">
                      <a16:creationId xmlns:a16="http://schemas.microsoft.com/office/drawing/2014/main" id="{0BC85FA3-A16E-B34E-FE74-6208B9A4B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492" y="3054"/>
                  <a:ext cx="12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02" name="Text Box 194">
                  <a:extLst>
                    <a:ext uri="{FF2B5EF4-FFF2-40B4-BE49-F238E27FC236}">
                      <a16:creationId xmlns:a16="http://schemas.microsoft.com/office/drawing/2014/main" id="{21FB3B6E-A562-B1E9-E991-69FC9566C77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96" y="2957"/>
                  <a:ext cx="33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CH</a:t>
                  </a:r>
                  <a:r>
                    <a:rPr lang="en-US" altLang="en-US" sz="1600" baseline="-25000"/>
                    <a:t>2</a:t>
                  </a:r>
                </a:p>
              </p:txBody>
            </p:sp>
            <p:sp>
              <p:nvSpPr>
                <p:cNvPr id="43203" name="Text Box 195">
                  <a:extLst>
                    <a:ext uri="{FF2B5EF4-FFF2-40B4-BE49-F238E27FC236}">
                      <a16:creationId xmlns:a16="http://schemas.microsoft.com/office/drawing/2014/main" id="{CDDEEA81-9739-FBDB-C14F-FE9DA1094AA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70" y="3188"/>
                  <a:ext cx="39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NH</a:t>
                  </a:r>
                  <a:r>
                    <a:rPr lang="en-US" altLang="en-US" sz="1600" baseline="30000"/>
                    <a:t>3+</a:t>
                  </a:r>
                  <a:endParaRPr lang="en-US" altLang="en-US" sz="1600" baseline="-25000"/>
                </a:p>
              </p:txBody>
            </p:sp>
            <p:sp>
              <p:nvSpPr>
                <p:cNvPr id="43204" name="Line 196">
                  <a:extLst>
                    <a:ext uri="{FF2B5EF4-FFF2-40B4-BE49-F238E27FC236}">
                      <a16:creationId xmlns:a16="http://schemas.microsoft.com/office/drawing/2014/main" id="{A5FEAF6E-1791-3F75-223B-AE13F1867D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H="1">
                  <a:off x="3616" y="2941"/>
                  <a:ext cx="12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05" name="Line 197">
                  <a:extLst>
                    <a:ext uri="{FF2B5EF4-FFF2-40B4-BE49-F238E27FC236}">
                      <a16:creationId xmlns:a16="http://schemas.microsoft.com/office/drawing/2014/main" id="{A2136A7A-85D8-4511-81A1-46D2504608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722" y="3054"/>
                  <a:ext cx="12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06" name="Line 198">
                  <a:extLst>
                    <a:ext uri="{FF2B5EF4-FFF2-40B4-BE49-F238E27FC236}">
                      <a16:creationId xmlns:a16="http://schemas.microsoft.com/office/drawing/2014/main" id="{2424F00D-BBBA-07D4-6126-D75CAD8DDF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5400000" flipH="1">
                  <a:off x="3616" y="3176"/>
                  <a:ext cx="12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07" name="Text Box 199">
                  <a:extLst>
                    <a:ext uri="{FF2B5EF4-FFF2-40B4-BE49-F238E27FC236}">
                      <a16:creationId xmlns:a16="http://schemas.microsoft.com/office/drawing/2014/main" id="{BC5FCFB0-C118-7B08-3329-14792E419B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70" y="2957"/>
                  <a:ext cx="20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C</a:t>
                  </a:r>
                  <a:endParaRPr lang="en-US" altLang="en-US" sz="1600" baseline="-25000"/>
                </a:p>
              </p:txBody>
            </p:sp>
            <p:sp>
              <p:nvSpPr>
                <p:cNvPr id="43208" name="Text Box 200">
                  <a:extLst>
                    <a:ext uri="{FF2B5EF4-FFF2-40B4-BE49-F238E27FC236}">
                      <a16:creationId xmlns:a16="http://schemas.microsoft.com/office/drawing/2014/main" id="{20EEAB26-B45B-5323-AD6C-BDCAD452FE6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70" y="2718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H</a:t>
                  </a:r>
                  <a:endParaRPr lang="en-US" altLang="en-US" sz="1600" baseline="-25000"/>
                </a:p>
              </p:txBody>
            </p:sp>
          </p:grpSp>
          <p:sp>
            <p:nvSpPr>
              <p:cNvPr id="43249" name="Text Box 241">
                <a:extLst>
                  <a:ext uri="{FF2B5EF4-FFF2-40B4-BE49-F238E27FC236}">
                    <a16:creationId xmlns:a16="http://schemas.microsoft.com/office/drawing/2014/main" id="{AD35672D-F564-FFFB-C2D1-BA2D13AECD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2" y="4080"/>
                <a:ext cx="73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 i="1">
                    <a:solidFill>
                      <a:srgbClr val="969696"/>
                    </a:solidFill>
                  </a:rPr>
                  <a:t>Tryptophan</a:t>
                </a:r>
              </a:p>
            </p:txBody>
          </p:sp>
        </p:grpSp>
        <p:grpSp>
          <p:nvGrpSpPr>
            <p:cNvPr id="43275" name="Group 267">
              <a:extLst>
                <a:ext uri="{FF2B5EF4-FFF2-40B4-BE49-F238E27FC236}">
                  <a16:creationId xmlns:a16="http://schemas.microsoft.com/office/drawing/2014/main" id="{0933437D-3856-8EA4-0036-C97DA0265F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3360"/>
              <a:ext cx="1296" cy="390"/>
              <a:chOff x="2256" y="3360"/>
              <a:chExt cx="1296" cy="390"/>
            </a:xfrm>
          </p:grpSpPr>
          <p:sp>
            <p:nvSpPr>
              <p:cNvPr id="43237" name="Freeform 229">
                <a:extLst>
                  <a:ext uri="{FF2B5EF4-FFF2-40B4-BE49-F238E27FC236}">
                    <a16:creationId xmlns:a16="http://schemas.microsoft.com/office/drawing/2014/main" id="{9F1A6749-6313-9550-CCCB-8D6B260A8D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3544"/>
                <a:ext cx="522" cy="206"/>
              </a:xfrm>
              <a:custGeom>
                <a:avLst/>
                <a:gdLst>
                  <a:gd name="T0" fmla="*/ 0 w 576"/>
                  <a:gd name="T1" fmla="*/ 0 h 224"/>
                  <a:gd name="T2" fmla="*/ 96 w 576"/>
                  <a:gd name="T3" fmla="*/ 192 h 224"/>
                  <a:gd name="T4" fmla="*/ 432 w 576"/>
                  <a:gd name="T5" fmla="*/ 192 h 224"/>
                  <a:gd name="T6" fmla="*/ 576 w 576"/>
                  <a:gd name="T7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" h="224">
                    <a:moveTo>
                      <a:pt x="0" y="0"/>
                    </a:moveTo>
                    <a:cubicBezTo>
                      <a:pt x="11" y="79"/>
                      <a:pt x="23" y="159"/>
                      <a:pt x="96" y="192"/>
                    </a:cubicBezTo>
                    <a:cubicBezTo>
                      <a:pt x="168" y="224"/>
                      <a:pt x="352" y="223"/>
                      <a:pt x="432" y="192"/>
                    </a:cubicBezTo>
                    <a:cubicBezTo>
                      <a:pt x="511" y="160"/>
                      <a:pt x="543" y="80"/>
                      <a:pt x="576" y="0"/>
                    </a:cubicBezTo>
                  </a:path>
                </a:pathLst>
              </a:custGeom>
              <a:noFill/>
              <a:ln w="762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18" name="Line 210">
                <a:extLst>
                  <a:ext uri="{FF2B5EF4-FFF2-40B4-BE49-F238E27FC236}">
                    <a16:creationId xmlns:a16="http://schemas.microsoft.com/office/drawing/2014/main" id="{6F8B924E-899F-562E-FC7F-BB34F51205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744"/>
                <a:ext cx="1248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39" name="Text Box 231">
                <a:extLst>
                  <a:ext uri="{FF2B5EF4-FFF2-40B4-BE49-F238E27FC236}">
                    <a16:creationId xmlns:a16="http://schemas.microsoft.com/office/drawing/2014/main" id="{C892C635-DCEC-8D97-E2AF-3C7A1AC5B3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18" y="3376"/>
                <a:ext cx="326" cy="1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1400" b="1">
                    <a:solidFill>
                      <a:schemeClr val="tx2"/>
                    </a:solidFill>
                  </a:rPr>
                  <a:t>H</a:t>
                </a:r>
                <a:r>
                  <a:rPr lang="en-US" altLang="en-US" sz="1400" b="1" baseline="-25000">
                    <a:solidFill>
                      <a:schemeClr val="tx2"/>
                    </a:solidFill>
                  </a:rPr>
                  <a:t>2</a:t>
                </a:r>
                <a:r>
                  <a:rPr lang="en-US" altLang="en-US" sz="1400" b="1">
                    <a:solidFill>
                      <a:schemeClr val="tx2"/>
                    </a:solidFill>
                  </a:rPr>
                  <a:t>O</a:t>
                </a:r>
              </a:p>
            </p:txBody>
          </p:sp>
          <p:sp>
            <p:nvSpPr>
              <p:cNvPr id="43250" name="Text Box 242">
                <a:extLst>
                  <a:ext uri="{FF2B5EF4-FFF2-40B4-BE49-F238E27FC236}">
                    <a16:creationId xmlns:a16="http://schemas.microsoft.com/office/drawing/2014/main" id="{B8DD8402-E9EA-C415-B569-7F24FFCC87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3360"/>
                <a:ext cx="42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>
                    <a:solidFill>
                      <a:schemeClr val="tx2"/>
                    </a:solidFill>
                  </a:rPr>
                  <a:t>Serine</a:t>
                </a:r>
              </a:p>
            </p:txBody>
          </p:sp>
        </p:grpSp>
      </p:grpSp>
      <p:grpSp>
        <p:nvGrpSpPr>
          <p:cNvPr id="43280" name="Group 272">
            <a:extLst>
              <a:ext uri="{FF2B5EF4-FFF2-40B4-BE49-F238E27FC236}">
                <a16:creationId xmlns:a16="http://schemas.microsoft.com/office/drawing/2014/main" id="{EA71013F-24E2-974D-F9E3-A4BCC9EBF08C}"/>
              </a:ext>
            </a:extLst>
          </p:cNvPr>
          <p:cNvGrpSpPr>
            <a:grpSpLocks/>
          </p:cNvGrpSpPr>
          <p:nvPr/>
        </p:nvGrpSpPr>
        <p:grpSpPr bwMode="auto">
          <a:xfrm>
            <a:off x="1812925" y="1241425"/>
            <a:ext cx="3789363" cy="1609725"/>
            <a:chOff x="1142" y="782"/>
            <a:chExt cx="2387" cy="1014"/>
          </a:xfrm>
        </p:grpSpPr>
        <p:sp>
          <p:nvSpPr>
            <p:cNvPr id="43234" name="Text Box 226">
              <a:extLst>
                <a:ext uri="{FF2B5EF4-FFF2-40B4-BE49-F238E27FC236}">
                  <a16:creationId xmlns:a16="http://schemas.microsoft.com/office/drawing/2014/main" id="{D6CBA2C0-DF6A-39F8-B184-A620FBA85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7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 i="1">
                  <a:solidFill>
                    <a:srgbClr val="969696"/>
                  </a:solidFill>
                </a:rPr>
                <a:t>Antrhanilate</a:t>
              </a:r>
            </a:p>
          </p:txBody>
        </p:sp>
        <p:grpSp>
          <p:nvGrpSpPr>
            <p:cNvPr id="43276" name="Group 268">
              <a:extLst>
                <a:ext uri="{FF2B5EF4-FFF2-40B4-BE49-F238E27FC236}">
                  <a16:creationId xmlns:a16="http://schemas.microsoft.com/office/drawing/2014/main" id="{03D0FC95-BB39-791A-CDE1-0EDD20E6F4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2" y="782"/>
              <a:ext cx="2082" cy="994"/>
              <a:chOff x="1142" y="782"/>
              <a:chExt cx="2082" cy="994"/>
            </a:xfrm>
          </p:grpSpPr>
          <p:grpSp>
            <p:nvGrpSpPr>
              <p:cNvPr id="43067" name="Group 59">
                <a:extLst>
                  <a:ext uri="{FF2B5EF4-FFF2-40B4-BE49-F238E27FC236}">
                    <a16:creationId xmlns:a16="http://schemas.microsoft.com/office/drawing/2014/main" id="{299372B3-9BD7-26E7-2A2E-DFCB446DCC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834"/>
                <a:ext cx="968" cy="942"/>
                <a:chOff x="2160" y="834"/>
                <a:chExt cx="968" cy="942"/>
              </a:xfrm>
            </p:grpSpPr>
            <p:sp>
              <p:nvSpPr>
                <p:cNvPr id="43061" name="AutoShape 53">
                  <a:extLst>
                    <a:ext uri="{FF2B5EF4-FFF2-40B4-BE49-F238E27FC236}">
                      <a16:creationId xmlns:a16="http://schemas.microsoft.com/office/drawing/2014/main" id="{F966B9EF-6FAB-285F-90BA-0CD4E0D0A9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115" y="1149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62" name="Line 54">
                  <a:extLst>
                    <a:ext uri="{FF2B5EF4-FFF2-40B4-BE49-F238E27FC236}">
                      <a16:creationId xmlns:a16="http://schemas.microsoft.com/office/drawing/2014/main" id="{B40D3A51-C945-6119-68A1-05BB9EF638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451" y="1005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63" name="Text Box 55">
                  <a:extLst>
                    <a:ext uri="{FF2B5EF4-FFF2-40B4-BE49-F238E27FC236}">
                      <a16:creationId xmlns:a16="http://schemas.microsoft.com/office/drawing/2014/main" id="{7B330DC7-49F0-8314-C46B-8B97B629CD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1" y="834"/>
                  <a:ext cx="41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COO</a:t>
                  </a:r>
                  <a:r>
                    <a:rPr lang="en-US" altLang="en-US" sz="1600" baseline="30000"/>
                    <a:t>-</a:t>
                  </a:r>
                  <a:endParaRPr lang="en-US" altLang="en-US" sz="1600"/>
                </a:p>
              </p:txBody>
            </p:sp>
            <p:sp>
              <p:nvSpPr>
                <p:cNvPr id="43064" name="Oval 56">
                  <a:extLst>
                    <a:ext uri="{FF2B5EF4-FFF2-40B4-BE49-F238E27FC236}">
                      <a16:creationId xmlns:a16="http://schemas.microsoft.com/office/drawing/2014/main" id="{257451F0-3894-B8E9-7BF7-15286BC3F1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9" y="1191"/>
                  <a:ext cx="489" cy="48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65" name="Line 57">
                  <a:extLst>
                    <a:ext uri="{FF2B5EF4-FFF2-40B4-BE49-F238E27FC236}">
                      <a16:creationId xmlns:a16="http://schemas.microsoft.com/office/drawing/2014/main" id="{4D126CE1-61F6-0F58-3B71-674158B2EF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40" y="1174"/>
                  <a:ext cx="96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66" name="Text Box 58">
                  <a:extLst>
                    <a:ext uri="{FF2B5EF4-FFF2-40B4-BE49-F238E27FC236}">
                      <a16:creationId xmlns:a16="http://schemas.microsoft.com/office/drawing/2014/main" id="{2B427139-D9B3-2CE6-BB20-37B973A4E8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84" y="1021"/>
                  <a:ext cx="34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NH</a:t>
                  </a:r>
                  <a:r>
                    <a:rPr lang="en-US" altLang="en-US" sz="1600" baseline="-25000"/>
                    <a:t>2</a:t>
                  </a:r>
                  <a:endParaRPr lang="en-US" altLang="en-US" sz="1600"/>
                </a:p>
              </p:txBody>
            </p:sp>
          </p:grpSp>
          <p:grpSp>
            <p:nvGrpSpPr>
              <p:cNvPr id="43271" name="Group 263">
                <a:extLst>
                  <a:ext uri="{FF2B5EF4-FFF2-40B4-BE49-F238E27FC236}">
                    <a16:creationId xmlns:a16="http://schemas.microsoft.com/office/drawing/2014/main" id="{D57F179D-E1FE-8DAF-8924-59610C0342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42" y="782"/>
                <a:ext cx="1293" cy="424"/>
                <a:chOff x="1142" y="782"/>
                <a:chExt cx="1293" cy="424"/>
              </a:xfrm>
            </p:grpSpPr>
            <p:sp>
              <p:nvSpPr>
                <p:cNvPr id="43252" name="Freeform 244">
                  <a:extLst>
                    <a:ext uri="{FF2B5EF4-FFF2-40B4-BE49-F238E27FC236}">
                      <a16:creationId xmlns:a16="http://schemas.microsoft.com/office/drawing/2014/main" id="{2E88F472-B4D6-22C6-4612-98F52C33FF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88" y="1000"/>
                  <a:ext cx="522" cy="206"/>
                </a:xfrm>
                <a:custGeom>
                  <a:avLst/>
                  <a:gdLst>
                    <a:gd name="T0" fmla="*/ 0 w 576"/>
                    <a:gd name="T1" fmla="*/ 0 h 224"/>
                    <a:gd name="T2" fmla="*/ 96 w 576"/>
                    <a:gd name="T3" fmla="*/ 192 h 224"/>
                    <a:gd name="T4" fmla="*/ 432 w 576"/>
                    <a:gd name="T5" fmla="*/ 192 h 224"/>
                    <a:gd name="T6" fmla="*/ 576 w 576"/>
                    <a:gd name="T7" fmla="*/ 0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76" h="224">
                      <a:moveTo>
                        <a:pt x="0" y="0"/>
                      </a:moveTo>
                      <a:cubicBezTo>
                        <a:pt x="11" y="79"/>
                        <a:pt x="23" y="159"/>
                        <a:pt x="96" y="192"/>
                      </a:cubicBezTo>
                      <a:cubicBezTo>
                        <a:pt x="168" y="224"/>
                        <a:pt x="352" y="223"/>
                        <a:pt x="432" y="192"/>
                      </a:cubicBezTo>
                      <a:cubicBezTo>
                        <a:pt x="511" y="160"/>
                        <a:pt x="543" y="80"/>
                        <a:pt x="576" y="0"/>
                      </a:cubicBezTo>
                    </a:path>
                  </a:pathLst>
                </a:custGeom>
                <a:noFill/>
                <a:ln w="7620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19" name="Line 211">
                  <a:extLst>
                    <a:ext uri="{FF2B5EF4-FFF2-40B4-BE49-F238E27FC236}">
                      <a16:creationId xmlns:a16="http://schemas.microsoft.com/office/drawing/2014/main" id="{BC2C997F-ECE3-E49E-D86B-2C2032B029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1200"/>
                  <a:ext cx="768" cy="0"/>
                </a:xfrm>
                <a:prstGeom prst="line">
                  <a:avLst/>
                </a:prstGeom>
                <a:noFill/>
                <a:ln w="76200">
                  <a:solidFill>
                    <a:srgbClr val="660033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53" name="Text Box 245">
                  <a:extLst>
                    <a:ext uri="{FF2B5EF4-FFF2-40B4-BE49-F238E27FC236}">
                      <a16:creationId xmlns:a16="http://schemas.microsoft.com/office/drawing/2014/main" id="{D1CE89F2-A6D8-F5B8-653B-2C66AA00184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18" y="782"/>
                  <a:ext cx="717" cy="2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80000"/>
                    </a:lnSpc>
                  </a:pPr>
                  <a:r>
                    <a:rPr lang="en-US" altLang="en-US" sz="1400" b="1">
                      <a:solidFill>
                        <a:schemeClr val="tx2"/>
                      </a:solidFill>
                    </a:rPr>
                    <a:t>Glutamate +</a:t>
                  </a:r>
                </a:p>
                <a:p>
                  <a:pPr>
                    <a:lnSpc>
                      <a:spcPct val="80000"/>
                    </a:lnSpc>
                  </a:pPr>
                  <a:r>
                    <a:rPr lang="en-US" altLang="en-US" sz="1400" b="1">
                      <a:solidFill>
                        <a:schemeClr val="tx2"/>
                      </a:solidFill>
                    </a:rPr>
                    <a:t>Pyruvate</a:t>
                  </a:r>
                </a:p>
              </p:txBody>
            </p:sp>
            <p:sp>
              <p:nvSpPr>
                <p:cNvPr id="43254" name="Text Box 246">
                  <a:extLst>
                    <a:ext uri="{FF2B5EF4-FFF2-40B4-BE49-F238E27FC236}">
                      <a16:creationId xmlns:a16="http://schemas.microsoft.com/office/drawing/2014/main" id="{3297DBAE-4B5C-4CE4-D26B-E6F45214324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42" y="782"/>
                  <a:ext cx="625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400" b="1">
                      <a:solidFill>
                        <a:schemeClr val="tx2"/>
                      </a:solidFill>
                    </a:rPr>
                    <a:t>Glutamine</a:t>
                  </a:r>
                </a:p>
              </p:txBody>
            </p:sp>
          </p:grpSp>
        </p:grpSp>
      </p:grpSp>
      <p:grpSp>
        <p:nvGrpSpPr>
          <p:cNvPr id="43289" name="Group 281">
            <a:extLst>
              <a:ext uri="{FF2B5EF4-FFF2-40B4-BE49-F238E27FC236}">
                <a16:creationId xmlns:a16="http://schemas.microsoft.com/office/drawing/2014/main" id="{B74D9D7F-0485-E96A-30BB-D532474E0B62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413125"/>
            <a:ext cx="5210175" cy="1571625"/>
            <a:chOff x="2448" y="2150"/>
            <a:chExt cx="3282" cy="990"/>
          </a:xfrm>
        </p:grpSpPr>
        <p:grpSp>
          <p:nvGrpSpPr>
            <p:cNvPr id="43274" name="Group 266">
              <a:extLst>
                <a:ext uri="{FF2B5EF4-FFF2-40B4-BE49-F238E27FC236}">
                  <a16:creationId xmlns:a16="http://schemas.microsoft.com/office/drawing/2014/main" id="{C132A193-AD9C-80CA-F65D-15CA9CB9E8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2270"/>
              <a:ext cx="1440" cy="370"/>
              <a:chOff x="2448" y="2270"/>
              <a:chExt cx="1440" cy="370"/>
            </a:xfrm>
          </p:grpSpPr>
          <p:sp>
            <p:nvSpPr>
              <p:cNvPr id="43246" name="Freeform 238">
                <a:extLst>
                  <a:ext uri="{FF2B5EF4-FFF2-40B4-BE49-F238E27FC236}">
                    <a16:creationId xmlns:a16="http://schemas.microsoft.com/office/drawing/2014/main" id="{D04E5BA4-ECDB-3530-188C-97D65D1D65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400"/>
                <a:ext cx="288" cy="240"/>
              </a:xfrm>
              <a:custGeom>
                <a:avLst/>
                <a:gdLst>
                  <a:gd name="T0" fmla="*/ 0 w 288"/>
                  <a:gd name="T1" fmla="*/ 192 h 192"/>
                  <a:gd name="T2" fmla="*/ 192 w 288"/>
                  <a:gd name="T3" fmla="*/ 144 h 192"/>
                  <a:gd name="T4" fmla="*/ 288 w 288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8" h="192">
                    <a:moveTo>
                      <a:pt x="0" y="192"/>
                    </a:moveTo>
                    <a:cubicBezTo>
                      <a:pt x="71" y="184"/>
                      <a:pt x="143" y="176"/>
                      <a:pt x="192" y="144"/>
                    </a:cubicBezTo>
                    <a:cubicBezTo>
                      <a:pt x="240" y="111"/>
                      <a:pt x="264" y="55"/>
                      <a:pt x="288" y="0"/>
                    </a:cubicBezTo>
                  </a:path>
                </a:pathLst>
              </a:custGeom>
              <a:noFill/>
              <a:ln w="762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21" name="Line 213">
                <a:extLst>
                  <a:ext uri="{FF2B5EF4-FFF2-40B4-BE49-F238E27FC236}">
                    <a16:creationId xmlns:a16="http://schemas.microsoft.com/office/drawing/2014/main" id="{CD9A1FB2-BD11-98C3-0A84-C1D491E906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2640"/>
                <a:ext cx="1440" cy="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47" name="Text Box 239">
                <a:extLst>
                  <a:ext uri="{FF2B5EF4-FFF2-40B4-BE49-F238E27FC236}">
                    <a16:creationId xmlns:a16="http://schemas.microsoft.com/office/drawing/2014/main" id="{4C538427-8EC3-ABCF-48D8-D9633CCF6D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6" y="2270"/>
                <a:ext cx="59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>
                    <a:solidFill>
                      <a:schemeClr val="tx2"/>
                    </a:solidFill>
                  </a:rPr>
                  <a:t>CO</a:t>
                </a:r>
                <a:r>
                  <a:rPr lang="en-US" altLang="en-US" sz="1400" b="1" baseline="-25000">
                    <a:solidFill>
                      <a:schemeClr val="tx2"/>
                    </a:solidFill>
                  </a:rPr>
                  <a:t>2</a:t>
                </a:r>
                <a:r>
                  <a:rPr lang="en-US" altLang="en-US" sz="1400" b="1">
                    <a:solidFill>
                      <a:schemeClr val="tx2"/>
                    </a:solidFill>
                  </a:rPr>
                  <a:t>+H</a:t>
                </a:r>
                <a:r>
                  <a:rPr lang="en-US" altLang="en-US" sz="1400" b="1" baseline="-25000">
                    <a:solidFill>
                      <a:schemeClr val="tx2"/>
                    </a:solidFill>
                  </a:rPr>
                  <a:t>2</a:t>
                </a:r>
                <a:r>
                  <a:rPr lang="en-US" altLang="en-US" sz="1400" b="1">
                    <a:solidFill>
                      <a:schemeClr val="tx2"/>
                    </a:solidFill>
                  </a:rPr>
                  <a:t>O</a:t>
                </a:r>
              </a:p>
            </p:txBody>
          </p:sp>
        </p:grpSp>
        <p:grpSp>
          <p:nvGrpSpPr>
            <p:cNvPr id="43283" name="Group 275">
              <a:extLst>
                <a:ext uri="{FF2B5EF4-FFF2-40B4-BE49-F238E27FC236}">
                  <a16:creationId xmlns:a16="http://schemas.microsoft.com/office/drawing/2014/main" id="{004AFC1E-37BF-8D17-2413-9198D4CF0E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2" y="2150"/>
              <a:ext cx="2688" cy="990"/>
              <a:chOff x="3042" y="2150"/>
              <a:chExt cx="2688" cy="990"/>
            </a:xfrm>
          </p:grpSpPr>
          <p:grpSp>
            <p:nvGrpSpPr>
              <p:cNvPr id="43209" name="Group 201">
                <a:extLst>
                  <a:ext uri="{FF2B5EF4-FFF2-40B4-BE49-F238E27FC236}">
                    <a16:creationId xmlns:a16="http://schemas.microsoft.com/office/drawing/2014/main" id="{C8814184-7C63-CCE1-24CD-349D7FF22C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42" y="2150"/>
                <a:ext cx="2450" cy="892"/>
                <a:chOff x="3042" y="2102"/>
                <a:chExt cx="2450" cy="892"/>
              </a:xfrm>
            </p:grpSpPr>
            <p:sp>
              <p:nvSpPr>
                <p:cNvPr id="43059" name="Line 51">
                  <a:extLst>
                    <a:ext uri="{FF2B5EF4-FFF2-40B4-BE49-F238E27FC236}">
                      <a16:creationId xmlns:a16="http://schemas.microsoft.com/office/drawing/2014/main" id="{F03AEE49-B0E0-98B9-9746-A745495B72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3600000" flipH="1" flipV="1">
                  <a:off x="4750" y="2712"/>
                  <a:ext cx="96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87" name="Text Box 79">
                  <a:extLst>
                    <a:ext uri="{FF2B5EF4-FFF2-40B4-BE49-F238E27FC236}">
                      <a16:creationId xmlns:a16="http://schemas.microsoft.com/office/drawing/2014/main" id="{596FEB38-7535-D778-0742-9A732B8D004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42" y="2306"/>
                  <a:ext cx="48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 baseline="30000"/>
                    <a:t>-2</a:t>
                  </a:r>
                  <a:r>
                    <a:rPr lang="en-US" altLang="en-US" sz="1600"/>
                    <a:t>O</a:t>
                  </a:r>
                  <a:r>
                    <a:rPr lang="en-US" altLang="en-US" sz="1600" baseline="-25000"/>
                    <a:t>3</a:t>
                  </a:r>
                  <a:r>
                    <a:rPr lang="en-US" altLang="en-US" sz="1600"/>
                    <a:t>PO</a:t>
                  </a:r>
                </a:p>
              </p:txBody>
            </p:sp>
            <p:sp>
              <p:nvSpPr>
                <p:cNvPr id="43094" name="Line 86">
                  <a:extLst>
                    <a:ext uri="{FF2B5EF4-FFF2-40B4-BE49-F238E27FC236}">
                      <a16:creationId xmlns:a16="http://schemas.microsoft.com/office/drawing/2014/main" id="{D4579A50-1EC5-2217-F999-DFA440F171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86" y="2408"/>
                  <a:ext cx="1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95" name="Text Box 87">
                  <a:extLst>
                    <a:ext uri="{FF2B5EF4-FFF2-40B4-BE49-F238E27FC236}">
                      <a16:creationId xmlns:a16="http://schemas.microsoft.com/office/drawing/2014/main" id="{6FD93B3C-1573-2DCC-D80B-1EA1B48DF4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6" y="2306"/>
                  <a:ext cx="33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600"/>
                    <a:t>CH</a:t>
                  </a:r>
                  <a:r>
                    <a:rPr lang="en-US" altLang="en-US" sz="1600" baseline="-25000"/>
                    <a:t>2</a:t>
                  </a:r>
                  <a:endParaRPr lang="en-US" altLang="en-US" sz="1600"/>
                </a:p>
              </p:txBody>
            </p:sp>
            <p:sp>
              <p:nvSpPr>
                <p:cNvPr id="43096" name="Line 88">
                  <a:extLst>
                    <a:ext uri="{FF2B5EF4-FFF2-40B4-BE49-F238E27FC236}">
                      <a16:creationId xmlns:a16="http://schemas.microsoft.com/office/drawing/2014/main" id="{5EE95EDD-A347-3D55-5E12-47FADF56F3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6" y="2409"/>
                  <a:ext cx="1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26" name="Line 118">
                  <a:extLst>
                    <a:ext uri="{FF2B5EF4-FFF2-40B4-BE49-F238E27FC236}">
                      <a16:creationId xmlns:a16="http://schemas.microsoft.com/office/drawing/2014/main" id="{DE8CDBFD-D45A-56C2-2E66-1C84DE0B5A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76" y="2706"/>
                  <a:ext cx="150" cy="7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28" name="Line 120">
                  <a:extLst>
                    <a:ext uri="{FF2B5EF4-FFF2-40B4-BE49-F238E27FC236}">
                      <a16:creationId xmlns:a16="http://schemas.microsoft.com/office/drawing/2014/main" id="{F5EF41A6-465A-27C9-0D9E-FDD4C8E39A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76" y="2230"/>
                  <a:ext cx="0" cy="12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29" name="Line 121">
                  <a:extLst>
                    <a:ext uri="{FF2B5EF4-FFF2-40B4-BE49-F238E27FC236}">
                      <a16:creationId xmlns:a16="http://schemas.microsoft.com/office/drawing/2014/main" id="{799319C1-F0AE-010D-3332-83CA72984C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02" y="2470"/>
                  <a:ext cx="0" cy="1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30" name="Text Box 122">
                  <a:extLst>
                    <a:ext uri="{FF2B5EF4-FFF2-40B4-BE49-F238E27FC236}">
                      <a16:creationId xmlns:a16="http://schemas.microsoft.com/office/drawing/2014/main" id="{C53265F9-4DA4-8AEC-A565-5F1D893628C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2640"/>
                  <a:ext cx="208" cy="2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C</a:t>
                  </a:r>
                </a:p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31" name="Text Box 123">
                  <a:extLst>
                    <a:ext uri="{FF2B5EF4-FFF2-40B4-BE49-F238E27FC236}">
                      <a16:creationId xmlns:a16="http://schemas.microsoft.com/office/drawing/2014/main" id="{89793585-D447-644C-617B-50729E50CE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0" y="2344"/>
                  <a:ext cx="201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C</a:t>
                  </a:r>
                </a:p>
              </p:txBody>
            </p:sp>
            <p:sp>
              <p:nvSpPr>
                <p:cNvPr id="43135" name="Line 127">
                  <a:extLst>
                    <a:ext uri="{FF2B5EF4-FFF2-40B4-BE49-F238E27FC236}">
                      <a16:creationId xmlns:a16="http://schemas.microsoft.com/office/drawing/2014/main" id="{5753141A-C8F3-A1E7-E917-294B835E36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46" y="2409"/>
                  <a:ext cx="1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36" name="Text Box 128">
                  <a:extLst>
                    <a:ext uri="{FF2B5EF4-FFF2-40B4-BE49-F238E27FC236}">
                      <a16:creationId xmlns:a16="http://schemas.microsoft.com/office/drawing/2014/main" id="{F8B02A43-3D7B-19D7-8544-F66C817581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2344"/>
                  <a:ext cx="201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C</a:t>
                  </a:r>
                </a:p>
              </p:txBody>
            </p:sp>
            <p:sp>
              <p:nvSpPr>
                <p:cNvPr id="43137" name="Line 129">
                  <a:extLst>
                    <a:ext uri="{FF2B5EF4-FFF2-40B4-BE49-F238E27FC236}">
                      <a16:creationId xmlns:a16="http://schemas.microsoft.com/office/drawing/2014/main" id="{7BD679B1-3696-8C14-7D13-BD1A93D827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20" y="2409"/>
                  <a:ext cx="1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38" name="Text Box 130">
                  <a:extLst>
                    <a:ext uri="{FF2B5EF4-FFF2-40B4-BE49-F238E27FC236}">
                      <a16:creationId xmlns:a16="http://schemas.microsoft.com/office/drawing/2014/main" id="{7B9C9861-C265-F264-EB46-F69F08B431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2" y="2582"/>
                  <a:ext cx="208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39" name="Line 131">
                  <a:extLst>
                    <a:ext uri="{FF2B5EF4-FFF2-40B4-BE49-F238E27FC236}">
                      <a16:creationId xmlns:a16="http://schemas.microsoft.com/office/drawing/2014/main" id="{3E924C82-06E6-1785-6904-E8445705FB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36" y="2472"/>
                  <a:ext cx="0" cy="17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40" name="Line 132">
                  <a:extLst>
                    <a:ext uri="{FF2B5EF4-FFF2-40B4-BE49-F238E27FC236}">
                      <a16:creationId xmlns:a16="http://schemas.microsoft.com/office/drawing/2014/main" id="{A0F5B018-0ACA-9506-8C03-C2A5AF6DD5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76" y="2464"/>
                  <a:ext cx="0" cy="12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41" name="Text Box 133">
                  <a:extLst>
                    <a:ext uri="{FF2B5EF4-FFF2-40B4-BE49-F238E27FC236}">
                      <a16:creationId xmlns:a16="http://schemas.microsoft.com/office/drawing/2014/main" id="{7AADA1C3-ACD5-E49A-2F06-D186A6A2917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2" y="2102"/>
                  <a:ext cx="30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OH</a:t>
                  </a:r>
                </a:p>
              </p:txBody>
            </p:sp>
            <p:sp>
              <p:nvSpPr>
                <p:cNvPr id="43142" name="Text Box 134">
                  <a:extLst>
                    <a:ext uri="{FF2B5EF4-FFF2-40B4-BE49-F238E27FC236}">
                      <a16:creationId xmlns:a16="http://schemas.microsoft.com/office/drawing/2014/main" id="{8A1BC70A-0D70-00BD-A4D7-9153B923CF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94" y="2344"/>
                  <a:ext cx="201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C</a:t>
                  </a:r>
                </a:p>
              </p:txBody>
            </p:sp>
            <p:sp>
              <p:nvSpPr>
                <p:cNvPr id="43143" name="Line 135">
                  <a:extLst>
                    <a:ext uri="{FF2B5EF4-FFF2-40B4-BE49-F238E27FC236}">
                      <a16:creationId xmlns:a16="http://schemas.microsoft.com/office/drawing/2014/main" id="{C12C0960-160E-BFB9-5734-EA49D711CA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98" y="2232"/>
                  <a:ext cx="0" cy="12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44" name="Text Box 136">
                  <a:extLst>
                    <a:ext uri="{FF2B5EF4-FFF2-40B4-BE49-F238E27FC236}">
                      <a16:creationId xmlns:a16="http://schemas.microsoft.com/office/drawing/2014/main" id="{43CE118B-CC97-D229-29EA-14A979E119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94" y="2584"/>
                  <a:ext cx="208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45" name="Line 137">
                  <a:extLst>
                    <a:ext uri="{FF2B5EF4-FFF2-40B4-BE49-F238E27FC236}">
                      <a16:creationId xmlns:a16="http://schemas.microsoft.com/office/drawing/2014/main" id="{7AC99444-7307-487E-53E3-A9B4D39295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98" y="2466"/>
                  <a:ext cx="0" cy="12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46" name="Text Box 138">
                  <a:extLst>
                    <a:ext uri="{FF2B5EF4-FFF2-40B4-BE49-F238E27FC236}">
                      <a16:creationId xmlns:a16="http://schemas.microsoft.com/office/drawing/2014/main" id="{A5978EF7-5E47-8138-E3A0-D88585DFAFA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94" y="2104"/>
                  <a:ext cx="30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OH</a:t>
                  </a:r>
                </a:p>
              </p:txBody>
            </p:sp>
            <p:sp>
              <p:nvSpPr>
                <p:cNvPr id="43179" name="Line 171">
                  <a:extLst>
                    <a:ext uri="{FF2B5EF4-FFF2-40B4-BE49-F238E27FC236}">
                      <a16:creationId xmlns:a16="http://schemas.microsoft.com/office/drawing/2014/main" id="{7A97C2CE-E9C4-2306-2BB8-777367A45A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484" y="2410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80" name="AutoShape 172">
                  <a:extLst>
                    <a:ext uri="{FF2B5EF4-FFF2-40B4-BE49-F238E27FC236}">
                      <a16:creationId xmlns:a16="http://schemas.microsoft.com/office/drawing/2014/main" id="{43BA9BA0-10AA-986C-801E-BB2A908357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00000" flipH="1">
                  <a:off x="4820" y="2285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81" name="Oval 173">
                  <a:extLst>
                    <a:ext uri="{FF2B5EF4-FFF2-40B4-BE49-F238E27FC236}">
                      <a16:creationId xmlns:a16="http://schemas.microsoft.com/office/drawing/2014/main" id="{47D138A8-6885-BA7D-2EBC-86852D541E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000000" flipH="1">
                  <a:off x="4911" y="2323"/>
                  <a:ext cx="489" cy="48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1" name="Text Box 183">
                  <a:extLst>
                    <a:ext uri="{FF2B5EF4-FFF2-40B4-BE49-F238E27FC236}">
                      <a16:creationId xmlns:a16="http://schemas.microsoft.com/office/drawing/2014/main" id="{181006AE-B3F3-12B3-DF52-943A621F476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82" y="2720"/>
                  <a:ext cx="208" cy="2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N</a:t>
                  </a:r>
                </a:p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H</a:t>
                  </a:r>
                </a:p>
              </p:txBody>
            </p:sp>
          </p:grpSp>
          <p:sp>
            <p:nvSpPr>
              <p:cNvPr id="43259" name="Text Box 251">
                <a:extLst>
                  <a:ext uri="{FF2B5EF4-FFF2-40B4-BE49-F238E27FC236}">
                    <a16:creationId xmlns:a16="http://schemas.microsoft.com/office/drawing/2014/main" id="{8284DF4F-E479-6043-E0EC-03B9C988DB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2928"/>
                <a:ext cx="16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 i="1">
                    <a:solidFill>
                      <a:srgbClr val="969696"/>
                    </a:solidFill>
                  </a:rPr>
                  <a:t>Indole-3-glycerol phosphate</a:t>
                </a:r>
              </a:p>
            </p:txBody>
          </p:sp>
        </p:grpSp>
      </p:grpSp>
      <p:grpSp>
        <p:nvGrpSpPr>
          <p:cNvPr id="43287" name="Group 279">
            <a:extLst>
              <a:ext uri="{FF2B5EF4-FFF2-40B4-BE49-F238E27FC236}">
                <a16:creationId xmlns:a16="http://schemas.microsoft.com/office/drawing/2014/main" id="{E51F9BB5-EC12-DB3F-13CD-CD4D1246441C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4648200"/>
            <a:ext cx="4610100" cy="2165350"/>
            <a:chOff x="984" y="2928"/>
            <a:chExt cx="2904" cy="1364"/>
          </a:xfrm>
        </p:grpSpPr>
        <p:grpSp>
          <p:nvGrpSpPr>
            <p:cNvPr id="43273" name="Group 265">
              <a:extLst>
                <a:ext uri="{FF2B5EF4-FFF2-40B4-BE49-F238E27FC236}">
                  <a16:creationId xmlns:a16="http://schemas.microsoft.com/office/drawing/2014/main" id="{34FDF780-B2D2-1F45-2CE1-9A3BC48C51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2928"/>
              <a:ext cx="2304" cy="480"/>
              <a:chOff x="1584" y="2928"/>
              <a:chExt cx="2304" cy="480"/>
            </a:xfrm>
          </p:grpSpPr>
          <p:sp>
            <p:nvSpPr>
              <p:cNvPr id="43251" name="Freeform 243">
                <a:extLst>
                  <a:ext uri="{FF2B5EF4-FFF2-40B4-BE49-F238E27FC236}">
                    <a16:creationId xmlns:a16="http://schemas.microsoft.com/office/drawing/2014/main" id="{F23CC2B0-97B1-E3C3-2AAD-74313829A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0" y="3127"/>
                <a:ext cx="378" cy="144"/>
              </a:xfrm>
              <a:custGeom>
                <a:avLst/>
                <a:gdLst>
                  <a:gd name="T0" fmla="*/ 288 w 288"/>
                  <a:gd name="T1" fmla="*/ 48 h 56"/>
                  <a:gd name="T2" fmla="*/ 144 w 288"/>
                  <a:gd name="T3" fmla="*/ 48 h 56"/>
                  <a:gd name="T4" fmla="*/ 0 w 288"/>
                  <a:gd name="T5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8" h="56">
                    <a:moveTo>
                      <a:pt x="288" y="48"/>
                    </a:moveTo>
                    <a:cubicBezTo>
                      <a:pt x="240" y="52"/>
                      <a:pt x="192" y="56"/>
                      <a:pt x="144" y="48"/>
                    </a:cubicBezTo>
                    <a:cubicBezTo>
                      <a:pt x="96" y="40"/>
                      <a:pt x="48" y="20"/>
                      <a:pt x="0" y="0"/>
                    </a:cubicBezTo>
                  </a:path>
                </a:pathLst>
              </a:custGeom>
              <a:noFill/>
              <a:ln w="762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38" name="Text Box 230">
                <a:extLst>
                  <a:ext uri="{FF2B5EF4-FFF2-40B4-BE49-F238E27FC236}">
                    <a16:creationId xmlns:a16="http://schemas.microsoft.com/office/drawing/2014/main" id="{871D4A79-2757-15AF-ADDB-6748F3DA04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4" y="2976"/>
                <a:ext cx="906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>
                    <a:solidFill>
                      <a:schemeClr val="tx2"/>
                    </a:solidFill>
                  </a:rPr>
                  <a:t>Glyceraldehyde-</a:t>
                </a:r>
              </a:p>
              <a:p>
                <a:r>
                  <a:rPr lang="en-US" altLang="en-US" sz="1400" b="1">
                    <a:solidFill>
                      <a:schemeClr val="tx2"/>
                    </a:solidFill>
                  </a:rPr>
                  <a:t>3-phosphate</a:t>
                </a:r>
              </a:p>
            </p:txBody>
          </p:sp>
          <p:sp>
            <p:nvSpPr>
              <p:cNvPr id="43241" name="Line 233">
                <a:extLst>
                  <a:ext uri="{FF2B5EF4-FFF2-40B4-BE49-F238E27FC236}">
                    <a16:creationId xmlns:a16="http://schemas.microsoft.com/office/drawing/2014/main" id="{4C64E07F-8AE4-2B15-E23F-E0475017E4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64" y="2928"/>
                <a:ext cx="1824" cy="480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284" name="Group 276">
              <a:extLst>
                <a:ext uri="{FF2B5EF4-FFF2-40B4-BE49-F238E27FC236}">
                  <a16:creationId xmlns:a16="http://schemas.microsoft.com/office/drawing/2014/main" id="{984FAA7B-D3C7-0334-7EE8-FF22E5ABC9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4" y="3474"/>
              <a:ext cx="1128" cy="818"/>
              <a:chOff x="984" y="3474"/>
              <a:chExt cx="1128" cy="818"/>
            </a:xfrm>
          </p:grpSpPr>
          <p:grpSp>
            <p:nvGrpSpPr>
              <p:cNvPr id="43198" name="Group 190">
                <a:extLst>
                  <a:ext uri="{FF2B5EF4-FFF2-40B4-BE49-F238E27FC236}">
                    <a16:creationId xmlns:a16="http://schemas.microsoft.com/office/drawing/2014/main" id="{94EC0BCC-9758-24A4-D4A3-F8AACC6A87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4" y="3474"/>
                <a:ext cx="1128" cy="734"/>
                <a:chOff x="984" y="3264"/>
                <a:chExt cx="1128" cy="734"/>
              </a:xfrm>
            </p:grpSpPr>
            <p:sp>
              <p:nvSpPr>
                <p:cNvPr id="43192" name="AutoShape 184">
                  <a:extLst>
                    <a:ext uri="{FF2B5EF4-FFF2-40B4-BE49-F238E27FC236}">
                      <a16:creationId xmlns:a16="http://schemas.microsoft.com/office/drawing/2014/main" id="{44BFC093-4659-90A7-3037-84963F7CE9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00000" flipH="1">
                  <a:off x="1440" y="3264"/>
                  <a:ext cx="672" cy="581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3" name="Oval 185">
                  <a:extLst>
                    <a:ext uri="{FF2B5EF4-FFF2-40B4-BE49-F238E27FC236}">
                      <a16:creationId xmlns:a16="http://schemas.microsoft.com/office/drawing/2014/main" id="{D1AC656F-D5AF-A520-6E58-9EC8E87455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000000" flipH="1">
                  <a:off x="1531" y="3302"/>
                  <a:ext cx="489" cy="48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4" name="Text Box 186">
                  <a:extLst>
                    <a:ext uri="{FF2B5EF4-FFF2-40B4-BE49-F238E27FC236}">
                      <a16:creationId xmlns:a16="http://schemas.microsoft.com/office/drawing/2014/main" id="{A8DBF48D-417E-6CE4-BE9E-80A798D237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94" y="3724"/>
                  <a:ext cx="208" cy="2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N</a:t>
                  </a:r>
                </a:p>
                <a:p>
                  <a:pPr>
                    <a:lnSpc>
                      <a:spcPct val="70000"/>
                    </a:lnSpc>
                  </a:pPr>
                  <a:r>
                    <a:rPr lang="en-US" altLang="en-US" sz="1600"/>
                    <a:t>H</a:t>
                  </a:r>
                </a:p>
              </p:txBody>
            </p:sp>
            <p:sp>
              <p:nvSpPr>
                <p:cNvPr id="43195" name="Line 187">
                  <a:extLst>
                    <a:ext uri="{FF2B5EF4-FFF2-40B4-BE49-F238E27FC236}">
                      <a16:creationId xmlns:a16="http://schemas.microsoft.com/office/drawing/2014/main" id="{CE07AC5E-6E8A-016C-9E73-94458FF973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24" y="3326"/>
                  <a:ext cx="168" cy="23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6" name="Freeform 188">
                  <a:extLst>
                    <a:ext uri="{FF2B5EF4-FFF2-40B4-BE49-F238E27FC236}">
                      <a16:creationId xmlns:a16="http://schemas.microsoft.com/office/drawing/2014/main" id="{784E4F0C-0D92-1A3F-B299-E6201AA675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84" y="3288"/>
                  <a:ext cx="500" cy="494"/>
                </a:xfrm>
                <a:custGeom>
                  <a:avLst/>
                  <a:gdLst>
                    <a:gd name="T0" fmla="*/ 500 w 500"/>
                    <a:gd name="T1" fmla="*/ 102 h 494"/>
                    <a:gd name="T2" fmla="*/ 190 w 500"/>
                    <a:gd name="T3" fmla="*/ 0 h 494"/>
                    <a:gd name="T4" fmla="*/ 0 w 500"/>
                    <a:gd name="T5" fmla="*/ 268 h 494"/>
                    <a:gd name="T6" fmla="*/ 162 w 500"/>
                    <a:gd name="T7" fmla="*/ 494 h 4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00" h="494">
                      <a:moveTo>
                        <a:pt x="500" y="102"/>
                      </a:moveTo>
                      <a:lnTo>
                        <a:pt x="190" y="0"/>
                      </a:lnTo>
                      <a:lnTo>
                        <a:pt x="0" y="268"/>
                      </a:lnTo>
                      <a:lnTo>
                        <a:pt x="162" y="494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7" name="Line 189">
                  <a:extLst>
                    <a:ext uri="{FF2B5EF4-FFF2-40B4-BE49-F238E27FC236}">
                      <a16:creationId xmlns:a16="http://schemas.microsoft.com/office/drawing/2014/main" id="{0C46E156-3EFB-08C0-2F73-E403B8247F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42" y="3716"/>
                  <a:ext cx="244" cy="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260" name="Text Box 252">
                <a:extLst>
                  <a:ext uri="{FF2B5EF4-FFF2-40B4-BE49-F238E27FC236}">
                    <a16:creationId xmlns:a16="http://schemas.microsoft.com/office/drawing/2014/main" id="{C0175E09-173A-FC35-193D-8BC4EFBECD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" y="4080"/>
                <a:ext cx="4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 i="1">
                    <a:solidFill>
                      <a:srgbClr val="969696"/>
                    </a:solidFill>
                  </a:rPr>
                  <a:t>Indole</a:t>
                </a:r>
              </a:p>
            </p:txBody>
          </p:sp>
        </p:grpSp>
      </p:grpSp>
      <p:grpSp>
        <p:nvGrpSpPr>
          <p:cNvPr id="43261" name="Group 253">
            <a:extLst>
              <a:ext uri="{FF2B5EF4-FFF2-40B4-BE49-F238E27FC236}">
                <a16:creationId xmlns:a16="http://schemas.microsoft.com/office/drawing/2014/main" id="{45F0221D-8A8A-0BF6-31DD-B6952DB94808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844675"/>
            <a:ext cx="5500688" cy="4419600"/>
            <a:chOff x="1008" y="1162"/>
            <a:chExt cx="3465" cy="2784"/>
          </a:xfrm>
        </p:grpSpPr>
        <p:sp>
          <p:nvSpPr>
            <p:cNvPr id="43243" name="Text Box 235">
              <a:extLst>
                <a:ext uri="{FF2B5EF4-FFF2-40B4-BE49-F238E27FC236}">
                  <a16:creationId xmlns:a16="http://schemas.microsoft.com/office/drawing/2014/main" id="{C9A46446-2258-63EF-A307-392D2B31A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440"/>
              <a:ext cx="125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400" b="1">
                  <a:solidFill>
                    <a:srgbClr val="FF66FF"/>
                  </a:solidFill>
                </a:rPr>
                <a:t>Anthranilate synthetase</a:t>
              </a:r>
            </a:p>
            <a:p>
              <a:pPr algn="r"/>
              <a:r>
                <a:rPr lang="en-US" altLang="en-US" sz="1400" b="1" i="1">
                  <a:solidFill>
                    <a:srgbClr val="FF66FF"/>
                  </a:solidFill>
                </a:rPr>
                <a:t>(trpE</a:t>
              </a:r>
              <a:r>
                <a:rPr lang="en-US" altLang="en-US" sz="1400" b="1">
                  <a:solidFill>
                    <a:srgbClr val="FF66FF"/>
                  </a:solidFill>
                </a:rPr>
                <a:t> and </a:t>
              </a:r>
              <a:r>
                <a:rPr lang="en-US" altLang="en-US" sz="1400" b="1" i="1">
                  <a:solidFill>
                    <a:srgbClr val="FF66FF"/>
                  </a:solidFill>
                </a:rPr>
                <a:t>D</a:t>
              </a:r>
              <a:r>
                <a:rPr lang="en-US" altLang="en-US" sz="1400" b="1">
                  <a:solidFill>
                    <a:srgbClr val="FF66FF"/>
                  </a:solidFill>
                </a:rPr>
                <a:t>)</a:t>
              </a:r>
            </a:p>
          </p:txBody>
        </p:sp>
        <p:sp>
          <p:nvSpPr>
            <p:cNvPr id="43244" name="Text Box 236">
              <a:extLst>
                <a:ext uri="{FF2B5EF4-FFF2-40B4-BE49-F238E27FC236}">
                  <a16:creationId xmlns:a16="http://schemas.microsoft.com/office/drawing/2014/main" id="{F42AE332-DE38-2B15-756A-B218DCD0CC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162"/>
              <a:ext cx="12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6600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solidFill>
                    <a:srgbClr val="FF66FF"/>
                  </a:solidFill>
                </a:rPr>
                <a:t>Anthranilate synthetase</a:t>
              </a:r>
            </a:p>
          </p:txBody>
        </p:sp>
        <p:sp>
          <p:nvSpPr>
            <p:cNvPr id="43245" name="Text Box 237">
              <a:extLst>
                <a:ext uri="{FF2B5EF4-FFF2-40B4-BE49-F238E27FC236}">
                  <a16:creationId xmlns:a16="http://schemas.microsoft.com/office/drawing/2014/main" id="{F9DEFFE9-2011-00CD-3B05-56332E0E1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872"/>
              <a:ext cx="180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solidFill>
                    <a:srgbClr val="FF66FF"/>
                  </a:solidFill>
                </a:rPr>
                <a:t>N-(5’-Phosphoribosyl)-anthranilate</a:t>
              </a:r>
            </a:p>
            <a:p>
              <a:r>
                <a:rPr lang="en-US" altLang="en-US" sz="1400" b="1">
                  <a:solidFill>
                    <a:srgbClr val="FF66FF"/>
                  </a:solidFill>
                </a:rPr>
                <a:t>isomerase Indole-3’-glycerol </a:t>
              </a:r>
            </a:p>
            <a:p>
              <a:r>
                <a:rPr lang="en-US" altLang="en-US" sz="1400" b="1">
                  <a:solidFill>
                    <a:srgbClr val="FF66FF"/>
                  </a:solidFill>
                </a:rPr>
                <a:t>phosphate synthetase (</a:t>
              </a:r>
              <a:r>
                <a:rPr lang="en-US" altLang="en-US" sz="1400" b="1" i="1">
                  <a:solidFill>
                    <a:srgbClr val="FF66FF"/>
                  </a:solidFill>
                </a:rPr>
                <a:t>trpC</a:t>
              </a:r>
              <a:r>
                <a:rPr lang="en-US" altLang="en-US" sz="1400" b="1">
                  <a:solidFill>
                    <a:srgbClr val="FF66FF"/>
                  </a:solidFill>
                </a:rPr>
                <a:t>)</a:t>
              </a:r>
            </a:p>
          </p:txBody>
        </p:sp>
        <p:sp>
          <p:nvSpPr>
            <p:cNvPr id="43231" name="Text Box 223">
              <a:extLst>
                <a:ext uri="{FF2B5EF4-FFF2-40B4-BE49-F238E27FC236}">
                  <a16:creationId xmlns:a16="http://schemas.microsoft.com/office/drawing/2014/main" id="{362736B0-FF8B-EE54-A3D1-1AB647D1E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2" y="2903"/>
              <a:ext cx="122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solidFill>
                    <a:srgbClr val="FF66FF"/>
                  </a:solidFill>
                </a:rPr>
                <a:t>Tryptophan synthetase</a:t>
              </a:r>
            </a:p>
            <a:p>
              <a:r>
                <a:rPr lang="en-US" altLang="en-US" sz="1400" b="1">
                  <a:solidFill>
                    <a:srgbClr val="FF66FF"/>
                  </a:solidFill>
                </a:rPr>
                <a:t>(</a:t>
              </a:r>
              <a:r>
                <a:rPr lang="en-US" altLang="en-US" sz="1400" b="1" i="1">
                  <a:solidFill>
                    <a:srgbClr val="FF66FF"/>
                  </a:solidFill>
                </a:rPr>
                <a:t>trpB</a:t>
              </a:r>
              <a:r>
                <a:rPr lang="en-US" altLang="en-US" sz="1400" b="1">
                  <a:solidFill>
                    <a:srgbClr val="FF66FF"/>
                  </a:solidFill>
                </a:rPr>
                <a:t> and </a:t>
              </a:r>
              <a:r>
                <a:rPr lang="en-US" altLang="en-US" sz="1400" b="1" i="1">
                  <a:solidFill>
                    <a:srgbClr val="FF66FF"/>
                  </a:solidFill>
                </a:rPr>
                <a:t>A</a:t>
              </a:r>
              <a:r>
                <a:rPr lang="en-US" altLang="en-US" sz="1400" b="1">
                  <a:solidFill>
                    <a:srgbClr val="FF66FF"/>
                  </a:solidFill>
                </a:rPr>
                <a:t>)</a:t>
              </a:r>
            </a:p>
          </p:txBody>
        </p:sp>
        <p:sp>
          <p:nvSpPr>
            <p:cNvPr id="43248" name="Text Box 240">
              <a:extLst>
                <a:ext uri="{FF2B5EF4-FFF2-40B4-BE49-F238E27FC236}">
                  <a16:creationId xmlns:a16="http://schemas.microsoft.com/office/drawing/2014/main" id="{68D640C5-01EE-BE09-E4F2-6F4D97E46C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5" y="2472"/>
              <a:ext cx="1671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solidFill>
                    <a:srgbClr val="FF66FF"/>
                  </a:solidFill>
                </a:rPr>
                <a:t>N-(5’-Phosphoribosyl)-</a:t>
              </a:r>
            </a:p>
            <a:p>
              <a:r>
                <a:rPr lang="en-US" altLang="en-US" sz="1400" b="1">
                  <a:solidFill>
                    <a:srgbClr val="FF66FF"/>
                  </a:solidFill>
                </a:rPr>
                <a:t>Anthranilate isomerase Indole-</a:t>
              </a:r>
            </a:p>
            <a:p>
              <a:r>
                <a:rPr lang="en-US" altLang="en-US" sz="1400" b="1">
                  <a:solidFill>
                    <a:srgbClr val="FF66FF"/>
                  </a:solidFill>
                </a:rPr>
                <a:t>3’-glycerol phosphate synthetase</a:t>
              </a:r>
            </a:p>
          </p:txBody>
        </p:sp>
        <p:sp>
          <p:nvSpPr>
            <p:cNvPr id="43258" name="Text Box 250">
              <a:extLst>
                <a:ext uri="{FF2B5EF4-FFF2-40B4-BE49-F238E27FC236}">
                  <a16:creationId xmlns:a16="http://schemas.microsoft.com/office/drawing/2014/main" id="{A7E5C3F3-C901-6C7B-3678-69EFB8FA7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2" y="3754"/>
              <a:ext cx="1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solidFill>
                    <a:srgbClr val="FF66FF"/>
                  </a:solidFill>
                </a:rPr>
                <a:t>Tryptophan synthetase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3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3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3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3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3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73D04A9-E973-2822-0EA5-729B1C838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Trp</a:t>
            </a:r>
            <a:r>
              <a:rPr lang="en-US" altLang="en-US"/>
              <a:t> Operon:</a:t>
            </a:r>
            <a:br>
              <a:rPr lang="en-US" altLang="en-US"/>
            </a:br>
            <a:r>
              <a:rPr lang="en-US" altLang="en-US" sz="3200"/>
              <a:t>When Tryptophan Is Present</a:t>
            </a:r>
          </a:p>
        </p:txBody>
      </p:sp>
      <p:sp>
        <p:nvSpPr>
          <p:cNvPr id="41020" name="AutoShape 60">
            <a:extLst>
              <a:ext uri="{FF2B5EF4-FFF2-40B4-BE49-F238E27FC236}">
                <a16:creationId xmlns:a16="http://schemas.microsoft.com/office/drawing/2014/main" id="{738C15B3-10DD-B9B8-6F59-4CFDAE9CF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657600"/>
            <a:ext cx="1371600" cy="914400"/>
          </a:xfrm>
          <a:prstGeom prst="wedgeRoundRectCallout">
            <a:avLst>
              <a:gd name="adj1" fmla="val -56597"/>
              <a:gd name="adj2" fmla="val -95662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bg2"/>
                </a:solidFill>
              </a:rPr>
              <a:t>STOP</a:t>
            </a:r>
          </a:p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bg2"/>
                </a:solidFill>
              </a:rPr>
              <a:t>Right there</a:t>
            </a:r>
          </a:p>
          <a:p>
            <a:pPr algn="ctr">
              <a:lnSpc>
                <a:spcPct val="90000"/>
              </a:lnSpc>
            </a:pPr>
            <a:r>
              <a:rPr lang="en-US" altLang="en-US" sz="1800" b="1">
                <a:solidFill>
                  <a:schemeClr val="bg2"/>
                </a:solidFill>
              </a:rPr>
              <a:t>Polymerase</a:t>
            </a:r>
          </a:p>
        </p:txBody>
      </p:sp>
      <p:grpSp>
        <p:nvGrpSpPr>
          <p:cNvPr id="41050" name="Group 90">
            <a:extLst>
              <a:ext uri="{FF2B5EF4-FFF2-40B4-BE49-F238E27FC236}">
                <a16:creationId xmlns:a16="http://schemas.microsoft.com/office/drawing/2014/main" id="{932FFC70-1098-47E6-CA44-B143780B89D5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876800"/>
            <a:ext cx="450850" cy="738188"/>
            <a:chOff x="3700" y="3430"/>
            <a:chExt cx="284" cy="465"/>
          </a:xfrm>
        </p:grpSpPr>
        <p:sp>
          <p:nvSpPr>
            <p:cNvPr id="41045" name="AutoShape 85">
              <a:extLst>
                <a:ext uri="{FF2B5EF4-FFF2-40B4-BE49-F238E27FC236}">
                  <a16:creationId xmlns:a16="http://schemas.microsoft.com/office/drawing/2014/main" id="{60778882-5E08-D744-756E-ADD0DAF17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0" y="3430"/>
              <a:ext cx="284" cy="246"/>
            </a:xfrm>
            <a:prstGeom prst="hexagon">
              <a:avLst>
                <a:gd name="adj" fmla="val 28862"/>
                <a:gd name="vf" fmla="val 115470"/>
              </a:avLst>
            </a:prstGeom>
            <a:solidFill>
              <a:srgbClr val="66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Trp</a:t>
              </a:r>
            </a:p>
          </p:txBody>
        </p:sp>
        <p:sp>
          <p:nvSpPr>
            <p:cNvPr id="41046" name="AutoShape 86">
              <a:extLst>
                <a:ext uri="{FF2B5EF4-FFF2-40B4-BE49-F238E27FC236}">
                  <a16:creationId xmlns:a16="http://schemas.microsoft.com/office/drawing/2014/main" id="{E6B2FF8E-103C-890E-A983-6EFD5F1D28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726" y="3674"/>
              <a:ext cx="239" cy="221"/>
            </a:xfrm>
            <a:prstGeom prst="pentagon">
              <a:avLst/>
            </a:prstGeom>
            <a:solidFill>
              <a:srgbClr val="66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77" name="Group 117">
            <a:extLst>
              <a:ext uri="{FF2B5EF4-FFF2-40B4-BE49-F238E27FC236}">
                <a16:creationId xmlns:a16="http://schemas.microsoft.com/office/drawing/2014/main" id="{5A0B5ACA-A808-1FEC-B329-B35F37049DBE}"/>
              </a:ext>
            </a:extLst>
          </p:cNvPr>
          <p:cNvGrpSpPr>
            <a:grpSpLocks/>
          </p:cNvGrpSpPr>
          <p:nvPr/>
        </p:nvGrpSpPr>
        <p:grpSpPr bwMode="auto">
          <a:xfrm>
            <a:off x="2125663" y="2819400"/>
            <a:ext cx="1431925" cy="2552700"/>
            <a:chOff x="1339" y="1776"/>
            <a:chExt cx="902" cy="1608"/>
          </a:xfrm>
        </p:grpSpPr>
        <p:sp>
          <p:nvSpPr>
            <p:cNvPr id="41056" name="Freeform 96">
              <a:extLst>
                <a:ext uri="{FF2B5EF4-FFF2-40B4-BE49-F238E27FC236}">
                  <a16:creationId xmlns:a16="http://schemas.microsoft.com/office/drawing/2014/main" id="{228017E3-D6B7-9B48-8F35-F10CA4187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1776"/>
              <a:ext cx="624" cy="336"/>
            </a:xfrm>
            <a:custGeom>
              <a:avLst/>
              <a:gdLst>
                <a:gd name="T0" fmla="*/ 192 w 624"/>
                <a:gd name="T1" fmla="*/ 0 h 336"/>
                <a:gd name="T2" fmla="*/ 192 w 624"/>
                <a:gd name="T3" fmla="*/ 96 h 336"/>
                <a:gd name="T4" fmla="*/ 0 w 624"/>
                <a:gd name="T5" fmla="*/ 96 h 336"/>
                <a:gd name="T6" fmla="*/ 0 w 624"/>
                <a:gd name="T7" fmla="*/ 336 h 336"/>
                <a:gd name="T8" fmla="*/ 192 w 624"/>
                <a:gd name="T9" fmla="*/ 336 h 336"/>
                <a:gd name="T10" fmla="*/ 262 w 624"/>
                <a:gd name="T11" fmla="*/ 214 h 336"/>
                <a:gd name="T12" fmla="*/ 412 w 624"/>
                <a:gd name="T13" fmla="*/ 214 h 336"/>
                <a:gd name="T14" fmla="*/ 483 w 624"/>
                <a:gd name="T15" fmla="*/ 336 h 336"/>
                <a:gd name="T16" fmla="*/ 624 w 624"/>
                <a:gd name="T17" fmla="*/ 336 h 336"/>
                <a:gd name="T18" fmla="*/ 624 w 624"/>
                <a:gd name="T19" fmla="*/ 96 h 336"/>
                <a:gd name="T20" fmla="*/ 480 w 624"/>
                <a:gd name="T21" fmla="*/ 96 h 336"/>
                <a:gd name="T22" fmla="*/ 480 w 624"/>
                <a:gd name="T23" fmla="*/ 0 h 336"/>
                <a:gd name="T24" fmla="*/ 384 w 624"/>
                <a:gd name="T25" fmla="*/ 0 h 336"/>
                <a:gd name="T26" fmla="*/ 384 w 624"/>
                <a:gd name="T27" fmla="*/ 96 h 336"/>
                <a:gd name="T28" fmla="*/ 288 w 624"/>
                <a:gd name="T29" fmla="*/ 96 h 336"/>
                <a:gd name="T30" fmla="*/ 288 w 624"/>
                <a:gd name="T31" fmla="*/ 0 h 336"/>
                <a:gd name="T32" fmla="*/ 192 w 624"/>
                <a:gd name="T3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4" h="336">
                  <a:moveTo>
                    <a:pt x="192" y="0"/>
                  </a:moveTo>
                  <a:lnTo>
                    <a:pt x="192" y="96"/>
                  </a:lnTo>
                  <a:lnTo>
                    <a:pt x="0" y="96"/>
                  </a:lnTo>
                  <a:lnTo>
                    <a:pt x="0" y="336"/>
                  </a:lnTo>
                  <a:lnTo>
                    <a:pt x="192" y="336"/>
                  </a:lnTo>
                  <a:lnTo>
                    <a:pt x="262" y="214"/>
                  </a:lnTo>
                  <a:lnTo>
                    <a:pt x="412" y="214"/>
                  </a:lnTo>
                  <a:lnTo>
                    <a:pt x="483" y="336"/>
                  </a:lnTo>
                  <a:lnTo>
                    <a:pt x="624" y="336"/>
                  </a:lnTo>
                  <a:lnTo>
                    <a:pt x="624" y="96"/>
                  </a:lnTo>
                  <a:lnTo>
                    <a:pt x="480" y="96"/>
                  </a:lnTo>
                  <a:lnTo>
                    <a:pt x="480" y="0"/>
                  </a:lnTo>
                  <a:lnTo>
                    <a:pt x="384" y="0"/>
                  </a:lnTo>
                  <a:lnTo>
                    <a:pt x="384" y="96"/>
                  </a:lnTo>
                  <a:lnTo>
                    <a:pt x="288" y="96"/>
                  </a:lnTo>
                  <a:lnTo>
                    <a:pt x="288" y="0"/>
                  </a:lnTo>
                  <a:lnTo>
                    <a:pt x="192" y="0"/>
                  </a:lnTo>
                  <a:close/>
                </a:path>
              </a:pathLst>
            </a:custGeom>
            <a:pattFill prst="lgCheck">
              <a:fgClr>
                <a:srgbClr val="660033"/>
              </a:fgClr>
              <a:bgClr>
                <a:schemeClr val="hlink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9" name="Freeform 59">
              <a:extLst>
                <a:ext uri="{FF2B5EF4-FFF2-40B4-BE49-F238E27FC236}">
                  <a16:creationId xmlns:a16="http://schemas.microsoft.com/office/drawing/2014/main" id="{1F0EDF21-8632-AC1D-2A7C-D5E71560A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" y="2520"/>
              <a:ext cx="485" cy="864"/>
            </a:xfrm>
            <a:custGeom>
              <a:avLst/>
              <a:gdLst>
                <a:gd name="T0" fmla="*/ 0 w 1104"/>
                <a:gd name="T1" fmla="*/ 1200 h 1200"/>
                <a:gd name="T2" fmla="*/ 912 w 1104"/>
                <a:gd name="T3" fmla="*/ 720 h 1200"/>
                <a:gd name="T4" fmla="*/ 1104 w 1104"/>
                <a:gd name="T5" fmla="*/ 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4" h="1200">
                  <a:moveTo>
                    <a:pt x="0" y="1200"/>
                  </a:moveTo>
                  <a:cubicBezTo>
                    <a:pt x="364" y="1060"/>
                    <a:pt x="728" y="920"/>
                    <a:pt x="912" y="720"/>
                  </a:cubicBezTo>
                  <a:cubicBezTo>
                    <a:pt x="1096" y="520"/>
                    <a:pt x="1100" y="260"/>
                    <a:pt x="1104" y="0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8" name="Freeform 78">
              <a:extLst>
                <a:ext uri="{FF2B5EF4-FFF2-40B4-BE49-F238E27FC236}">
                  <a16:creationId xmlns:a16="http://schemas.microsoft.com/office/drawing/2014/main" id="{42E35A8F-A670-1BBC-7604-39F2C8FEBD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" y="2779"/>
              <a:ext cx="432" cy="384"/>
            </a:xfrm>
            <a:custGeom>
              <a:avLst/>
              <a:gdLst>
                <a:gd name="T0" fmla="*/ 0 w 432"/>
                <a:gd name="T1" fmla="*/ 0 h 384"/>
                <a:gd name="T2" fmla="*/ 144 w 432"/>
                <a:gd name="T3" fmla="*/ 288 h 384"/>
                <a:gd name="T4" fmla="*/ 432 w 432"/>
                <a:gd name="T5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384">
                  <a:moveTo>
                    <a:pt x="0" y="0"/>
                  </a:moveTo>
                  <a:cubicBezTo>
                    <a:pt x="35" y="111"/>
                    <a:pt x="71" y="223"/>
                    <a:pt x="144" y="288"/>
                  </a:cubicBezTo>
                  <a:cubicBezTo>
                    <a:pt x="216" y="352"/>
                    <a:pt x="324" y="368"/>
                    <a:pt x="432" y="384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51" name="Group 91">
              <a:extLst>
                <a:ext uri="{FF2B5EF4-FFF2-40B4-BE49-F238E27FC236}">
                  <a16:creationId xmlns:a16="http://schemas.microsoft.com/office/drawing/2014/main" id="{5CDA95A9-416D-ECB0-9727-F61A50A0D4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4" y="1988"/>
              <a:ext cx="284" cy="465"/>
              <a:chOff x="3700" y="3430"/>
              <a:chExt cx="284" cy="465"/>
            </a:xfrm>
          </p:grpSpPr>
          <p:sp>
            <p:nvSpPr>
              <p:cNvPr id="41052" name="AutoShape 92">
                <a:extLst>
                  <a:ext uri="{FF2B5EF4-FFF2-40B4-BE49-F238E27FC236}">
                    <a16:creationId xmlns:a16="http://schemas.microsoft.com/office/drawing/2014/main" id="{77298085-AFFD-7CC1-6A5B-F91E32104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0" y="3430"/>
                <a:ext cx="284" cy="246"/>
              </a:xfrm>
              <a:prstGeom prst="hexagon">
                <a:avLst>
                  <a:gd name="adj" fmla="val 28862"/>
                  <a:gd name="vf" fmla="val 115470"/>
                </a:avLst>
              </a:prstGeom>
              <a:solidFill>
                <a:srgbClr val="66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Trp</a:t>
                </a:r>
              </a:p>
            </p:txBody>
          </p:sp>
          <p:sp>
            <p:nvSpPr>
              <p:cNvPr id="41053" name="AutoShape 93">
                <a:extLst>
                  <a:ext uri="{FF2B5EF4-FFF2-40B4-BE49-F238E27FC236}">
                    <a16:creationId xmlns:a16="http://schemas.microsoft.com/office/drawing/2014/main" id="{D1C94198-C105-4489-9194-4A0C10DFB8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3726" y="3674"/>
                <a:ext cx="239" cy="221"/>
              </a:xfrm>
              <a:prstGeom prst="pentagon">
                <a:avLst/>
              </a:prstGeom>
              <a:solidFill>
                <a:srgbClr val="66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48" name="Text Box 88">
              <a:extLst>
                <a:ext uri="{FF2B5EF4-FFF2-40B4-BE49-F238E27FC236}">
                  <a16:creationId xmlns:a16="http://schemas.microsoft.com/office/drawing/2014/main" id="{E4C96F50-200B-206F-2ECB-44B5260577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0" y="1830"/>
              <a:ext cx="6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Repressor</a:t>
              </a:r>
            </a:p>
          </p:txBody>
        </p:sp>
      </p:grpSp>
      <p:grpSp>
        <p:nvGrpSpPr>
          <p:cNvPr id="41076" name="Group 116">
            <a:extLst>
              <a:ext uri="{FF2B5EF4-FFF2-40B4-BE49-F238E27FC236}">
                <a16:creationId xmlns:a16="http://schemas.microsoft.com/office/drawing/2014/main" id="{235D9CB8-11B1-194A-1E95-6EEA9D2DA628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114800"/>
            <a:ext cx="1439863" cy="1460500"/>
            <a:chOff x="480" y="2592"/>
            <a:chExt cx="907" cy="920"/>
          </a:xfrm>
        </p:grpSpPr>
        <p:sp>
          <p:nvSpPr>
            <p:cNvPr id="41007" name="Line 47">
              <a:extLst>
                <a:ext uri="{FF2B5EF4-FFF2-40B4-BE49-F238E27FC236}">
                  <a16:creationId xmlns:a16="http://schemas.microsoft.com/office/drawing/2014/main" id="{29D15DD3-BA43-677C-AE41-D5B28BA0A7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592"/>
              <a:ext cx="384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72" name="Group 112">
              <a:extLst>
                <a:ext uri="{FF2B5EF4-FFF2-40B4-BE49-F238E27FC236}">
                  <a16:creationId xmlns:a16="http://schemas.microsoft.com/office/drawing/2014/main" id="{C6F19B43-E121-9F2D-690B-A061FD4F5B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3120"/>
              <a:ext cx="619" cy="392"/>
              <a:chOff x="2880" y="3888"/>
              <a:chExt cx="619" cy="392"/>
            </a:xfrm>
          </p:grpSpPr>
          <p:sp>
            <p:nvSpPr>
              <p:cNvPr id="41070" name="Freeform 110">
                <a:extLst>
                  <a:ext uri="{FF2B5EF4-FFF2-40B4-BE49-F238E27FC236}">
                    <a16:creationId xmlns:a16="http://schemas.microsoft.com/office/drawing/2014/main" id="{3EE9D6D7-3889-EF3F-2DF2-724C2F83D4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3888"/>
                <a:ext cx="568" cy="392"/>
              </a:xfrm>
              <a:custGeom>
                <a:avLst/>
                <a:gdLst>
                  <a:gd name="T0" fmla="*/ 240 w 568"/>
                  <a:gd name="T1" fmla="*/ 224 h 392"/>
                  <a:gd name="T2" fmla="*/ 392 w 568"/>
                  <a:gd name="T3" fmla="*/ 224 h 392"/>
                  <a:gd name="T4" fmla="*/ 392 w 568"/>
                  <a:gd name="T5" fmla="*/ 348 h 392"/>
                  <a:gd name="T6" fmla="*/ 508 w 568"/>
                  <a:gd name="T7" fmla="*/ 379 h 392"/>
                  <a:gd name="T8" fmla="*/ 568 w 568"/>
                  <a:gd name="T9" fmla="*/ 156 h 392"/>
                  <a:gd name="T10" fmla="*/ 460 w 568"/>
                  <a:gd name="T11" fmla="*/ 108 h 392"/>
                  <a:gd name="T12" fmla="*/ 478 w 568"/>
                  <a:gd name="T13" fmla="*/ 22 h 392"/>
                  <a:gd name="T14" fmla="*/ 386 w 568"/>
                  <a:gd name="T15" fmla="*/ 0 h 392"/>
                  <a:gd name="T16" fmla="*/ 368 w 568"/>
                  <a:gd name="T17" fmla="*/ 92 h 392"/>
                  <a:gd name="T18" fmla="*/ 314 w 568"/>
                  <a:gd name="T19" fmla="*/ 76 h 392"/>
                  <a:gd name="T20" fmla="*/ 268 w 568"/>
                  <a:gd name="T21" fmla="*/ 92 h 392"/>
                  <a:gd name="T22" fmla="*/ 250 w 568"/>
                  <a:gd name="T23" fmla="*/ 4 h 392"/>
                  <a:gd name="T24" fmla="*/ 156 w 568"/>
                  <a:gd name="T25" fmla="*/ 24 h 392"/>
                  <a:gd name="T26" fmla="*/ 174 w 568"/>
                  <a:gd name="T27" fmla="*/ 116 h 392"/>
                  <a:gd name="T28" fmla="*/ 0 w 568"/>
                  <a:gd name="T29" fmla="*/ 158 h 392"/>
                  <a:gd name="T30" fmla="*/ 62 w 568"/>
                  <a:gd name="T31" fmla="*/ 392 h 392"/>
                  <a:gd name="T32" fmla="*/ 234 w 568"/>
                  <a:gd name="T33" fmla="*/ 348 h 392"/>
                  <a:gd name="T34" fmla="*/ 240 w 568"/>
                  <a:gd name="T35" fmla="*/ 224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8" h="392">
                    <a:moveTo>
                      <a:pt x="240" y="224"/>
                    </a:moveTo>
                    <a:lnTo>
                      <a:pt x="392" y="224"/>
                    </a:lnTo>
                    <a:lnTo>
                      <a:pt x="392" y="348"/>
                    </a:lnTo>
                    <a:lnTo>
                      <a:pt x="508" y="379"/>
                    </a:lnTo>
                    <a:lnTo>
                      <a:pt x="568" y="156"/>
                    </a:lnTo>
                    <a:lnTo>
                      <a:pt x="460" y="108"/>
                    </a:lnTo>
                    <a:lnTo>
                      <a:pt x="478" y="22"/>
                    </a:lnTo>
                    <a:lnTo>
                      <a:pt x="386" y="0"/>
                    </a:lnTo>
                    <a:lnTo>
                      <a:pt x="368" y="92"/>
                    </a:lnTo>
                    <a:lnTo>
                      <a:pt x="314" y="76"/>
                    </a:lnTo>
                    <a:lnTo>
                      <a:pt x="268" y="92"/>
                    </a:lnTo>
                    <a:lnTo>
                      <a:pt x="250" y="4"/>
                    </a:lnTo>
                    <a:lnTo>
                      <a:pt x="156" y="24"/>
                    </a:lnTo>
                    <a:lnTo>
                      <a:pt x="174" y="116"/>
                    </a:lnTo>
                    <a:lnTo>
                      <a:pt x="0" y="158"/>
                    </a:lnTo>
                    <a:lnTo>
                      <a:pt x="62" y="392"/>
                    </a:lnTo>
                    <a:lnTo>
                      <a:pt x="234" y="348"/>
                    </a:lnTo>
                    <a:lnTo>
                      <a:pt x="240" y="224"/>
                    </a:lnTo>
                    <a:close/>
                  </a:path>
                </a:pathLst>
              </a:custGeom>
              <a:pattFill prst="lgCheck">
                <a:fgClr>
                  <a:schemeClr val="hlink"/>
                </a:fgClr>
                <a:bgClr>
                  <a:srgbClr val="66003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71" name="Text Box 111">
                <a:extLst>
                  <a:ext uri="{FF2B5EF4-FFF2-40B4-BE49-F238E27FC236}">
                    <a16:creationId xmlns:a16="http://schemas.microsoft.com/office/drawing/2014/main" id="{5A2D19D8-C337-A043-B3AE-5F3C60BDDD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6" y="3976"/>
                <a:ext cx="60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Repressor</a:t>
                </a:r>
              </a:p>
            </p:txBody>
          </p:sp>
        </p:grpSp>
      </p:grpSp>
      <p:grpSp>
        <p:nvGrpSpPr>
          <p:cNvPr id="41078" name="Group 118">
            <a:extLst>
              <a:ext uri="{FF2B5EF4-FFF2-40B4-BE49-F238E27FC236}">
                <a16:creationId xmlns:a16="http://schemas.microsoft.com/office/drawing/2014/main" id="{AB688A04-EDEE-5863-EA5D-20C05F4FE32E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2514600"/>
            <a:ext cx="8991600" cy="457200"/>
            <a:chOff x="48" y="1584"/>
            <a:chExt cx="5664" cy="288"/>
          </a:xfrm>
        </p:grpSpPr>
        <p:sp>
          <p:nvSpPr>
            <p:cNvPr id="40964" name="Line 4">
              <a:extLst>
                <a:ext uri="{FF2B5EF4-FFF2-40B4-BE49-F238E27FC236}">
                  <a16:creationId xmlns:a16="http://schemas.microsoft.com/office/drawing/2014/main" id="{3B0295E0-CC71-E80E-68FE-37DEEE726E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1728"/>
              <a:ext cx="566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>
              <a:extLst>
                <a:ext uri="{FF2B5EF4-FFF2-40B4-BE49-F238E27FC236}">
                  <a16:creationId xmlns:a16="http://schemas.microsoft.com/office/drawing/2014/main" id="{A1B07319-FBE4-A4B5-3E31-CA9F78CB0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584"/>
              <a:ext cx="720" cy="28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1"/>
                <a:t>Repressor</a:t>
              </a:r>
            </a:p>
          </p:txBody>
        </p:sp>
        <p:sp>
          <p:nvSpPr>
            <p:cNvPr id="40966" name="Rectangle 6">
              <a:extLst>
                <a:ext uri="{FF2B5EF4-FFF2-40B4-BE49-F238E27FC236}">
                  <a16:creationId xmlns:a16="http://schemas.microsoft.com/office/drawing/2014/main" id="{39694AE0-239C-E18B-6D67-E6641C68A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584"/>
              <a:ext cx="480" cy="288"/>
            </a:xfrm>
            <a:prstGeom prst="rect">
              <a:avLst/>
            </a:prstGeom>
            <a:solidFill>
              <a:srgbClr val="6E004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/>
                <a:t>Promo.</a:t>
              </a:r>
            </a:p>
          </p:txBody>
        </p:sp>
        <p:sp>
          <p:nvSpPr>
            <p:cNvPr id="40967" name="Rectangle 7">
              <a:extLst>
                <a:ext uri="{FF2B5EF4-FFF2-40B4-BE49-F238E27FC236}">
                  <a16:creationId xmlns:a16="http://schemas.microsoft.com/office/drawing/2014/main" id="{D6005550-F536-E5D8-F906-F1D16C546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4" y="1584"/>
              <a:ext cx="512" cy="288"/>
            </a:xfrm>
            <a:prstGeom prst="rect">
              <a:avLst/>
            </a:prstGeom>
            <a:solidFill>
              <a:srgbClr val="00AE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/>
                <a:t>trpD</a:t>
              </a:r>
            </a:p>
          </p:txBody>
        </p:sp>
        <p:sp>
          <p:nvSpPr>
            <p:cNvPr id="40968" name="Rectangle 8">
              <a:extLst>
                <a:ext uri="{FF2B5EF4-FFF2-40B4-BE49-F238E27FC236}">
                  <a16:creationId xmlns:a16="http://schemas.microsoft.com/office/drawing/2014/main" id="{C67C3F29-37B4-A1F0-5E22-5384AE666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584"/>
              <a:ext cx="512" cy="288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hlink"/>
                  </a:solidFill>
                </a:rPr>
                <a:t>trpB</a:t>
              </a:r>
            </a:p>
          </p:txBody>
        </p:sp>
        <p:sp>
          <p:nvSpPr>
            <p:cNvPr id="40969" name="Rectangle 9">
              <a:extLst>
                <a:ext uri="{FF2B5EF4-FFF2-40B4-BE49-F238E27FC236}">
                  <a16:creationId xmlns:a16="http://schemas.microsoft.com/office/drawing/2014/main" id="{60A2613B-B153-86E5-D887-E3A1A2D44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584"/>
              <a:ext cx="480" cy="288"/>
            </a:xfrm>
            <a:prstGeom prst="rect">
              <a:avLst/>
            </a:prstGeom>
            <a:pattFill prst="wdDnDiag">
              <a:fgClr>
                <a:srgbClr val="660033"/>
              </a:fgClr>
              <a:bgClr>
                <a:schemeClr val="bg2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/>
                <a:t>Lead.</a:t>
              </a:r>
              <a:endParaRPr lang="en-US" altLang="en-US" sz="2400" b="1">
                <a:solidFill>
                  <a:schemeClr val="accent2"/>
                </a:solidFill>
              </a:endParaRPr>
            </a:p>
          </p:txBody>
        </p:sp>
        <p:grpSp>
          <p:nvGrpSpPr>
            <p:cNvPr id="40970" name="Group 10">
              <a:extLst>
                <a:ext uri="{FF2B5EF4-FFF2-40B4-BE49-F238E27FC236}">
                  <a16:creationId xmlns:a16="http://schemas.microsoft.com/office/drawing/2014/main" id="{D25FC4A3-DBDD-75BF-E30D-F6DDE309F9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1584"/>
              <a:ext cx="684" cy="288"/>
              <a:chOff x="2352" y="3024"/>
              <a:chExt cx="684" cy="288"/>
            </a:xfrm>
          </p:grpSpPr>
          <p:sp>
            <p:nvSpPr>
              <p:cNvPr id="40971" name="Freeform 11">
                <a:extLst>
                  <a:ext uri="{FF2B5EF4-FFF2-40B4-BE49-F238E27FC236}">
                    <a16:creationId xmlns:a16="http://schemas.microsoft.com/office/drawing/2014/main" id="{73B164CF-31CD-6A8E-B788-063049D342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3024"/>
                <a:ext cx="624" cy="288"/>
              </a:xfrm>
              <a:custGeom>
                <a:avLst/>
                <a:gdLst>
                  <a:gd name="T0" fmla="*/ 0 w 624"/>
                  <a:gd name="T1" fmla="*/ 0 h 288"/>
                  <a:gd name="T2" fmla="*/ 0 w 624"/>
                  <a:gd name="T3" fmla="*/ 288 h 288"/>
                  <a:gd name="T4" fmla="*/ 192 w 624"/>
                  <a:gd name="T5" fmla="*/ 288 h 288"/>
                  <a:gd name="T6" fmla="*/ 192 w 624"/>
                  <a:gd name="T7" fmla="*/ 192 h 288"/>
                  <a:gd name="T8" fmla="*/ 288 w 624"/>
                  <a:gd name="T9" fmla="*/ 192 h 288"/>
                  <a:gd name="T10" fmla="*/ 288 w 624"/>
                  <a:gd name="T11" fmla="*/ 288 h 288"/>
                  <a:gd name="T12" fmla="*/ 384 w 624"/>
                  <a:gd name="T13" fmla="*/ 288 h 288"/>
                  <a:gd name="T14" fmla="*/ 384 w 624"/>
                  <a:gd name="T15" fmla="*/ 192 h 288"/>
                  <a:gd name="T16" fmla="*/ 480 w 624"/>
                  <a:gd name="T17" fmla="*/ 192 h 288"/>
                  <a:gd name="T18" fmla="*/ 480 w 624"/>
                  <a:gd name="T19" fmla="*/ 288 h 288"/>
                  <a:gd name="T20" fmla="*/ 624 w 624"/>
                  <a:gd name="T21" fmla="*/ 288 h 288"/>
                  <a:gd name="T22" fmla="*/ 624 w 624"/>
                  <a:gd name="T23" fmla="*/ 0 h 288"/>
                  <a:gd name="T24" fmla="*/ 0 w 624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4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92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288" y="288"/>
                    </a:lnTo>
                    <a:lnTo>
                      <a:pt x="384" y="288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480" y="288"/>
                    </a:lnTo>
                    <a:lnTo>
                      <a:pt x="624" y="288"/>
                    </a:ln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UpDiag">
                <a:fgClr>
                  <a:schemeClr val="hlink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72" name="Text Box 12">
                <a:extLst>
                  <a:ext uri="{FF2B5EF4-FFF2-40B4-BE49-F238E27FC236}">
                    <a16:creationId xmlns:a16="http://schemas.microsoft.com/office/drawing/2014/main" id="{207FA6AD-7914-23BF-D9D9-191D69FA92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024"/>
                <a:ext cx="6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Operator</a:t>
                </a:r>
              </a:p>
            </p:txBody>
          </p:sp>
        </p:grpSp>
        <p:sp>
          <p:nvSpPr>
            <p:cNvPr id="41040" name="Rectangle 80">
              <a:extLst>
                <a:ext uri="{FF2B5EF4-FFF2-40B4-BE49-F238E27FC236}">
                  <a16:creationId xmlns:a16="http://schemas.microsoft.com/office/drawing/2014/main" id="{9F523EF0-E86D-0C15-780C-AF0CED506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8" y="1584"/>
              <a:ext cx="512" cy="28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/>
                <a:t>trpA</a:t>
              </a:r>
            </a:p>
          </p:txBody>
        </p:sp>
        <p:sp>
          <p:nvSpPr>
            <p:cNvPr id="41041" name="Rectangle 81">
              <a:extLst>
                <a:ext uri="{FF2B5EF4-FFF2-40B4-BE49-F238E27FC236}">
                  <a16:creationId xmlns:a16="http://schemas.microsoft.com/office/drawing/2014/main" id="{DA3E20C1-D8C6-E3B0-C2F8-659C1F8F7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1584"/>
              <a:ext cx="512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folHlink"/>
                  </a:solidFill>
                </a:rPr>
                <a:t>trpC</a:t>
              </a:r>
            </a:p>
          </p:txBody>
        </p:sp>
        <p:sp>
          <p:nvSpPr>
            <p:cNvPr id="41074" name="Rectangle 114">
              <a:extLst>
                <a:ext uri="{FF2B5EF4-FFF2-40B4-BE49-F238E27FC236}">
                  <a16:creationId xmlns:a16="http://schemas.microsoft.com/office/drawing/2014/main" id="{433C8C61-9720-A8D5-E73F-21534B364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584"/>
              <a:ext cx="512" cy="288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accent2"/>
                  </a:solidFill>
                </a:rPr>
                <a:t>trpE</a:t>
              </a:r>
            </a:p>
          </p:txBody>
        </p:sp>
        <p:sp>
          <p:nvSpPr>
            <p:cNvPr id="41075" name="Rectangle 115">
              <a:extLst>
                <a:ext uri="{FF2B5EF4-FFF2-40B4-BE49-F238E27FC236}">
                  <a16:creationId xmlns:a16="http://schemas.microsoft.com/office/drawing/2014/main" id="{D1FCE526-F952-DE78-95BE-C7FFC58BC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584"/>
              <a:ext cx="480" cy="288"/>
            </a:xfrm>
            <a:prstGeom prst="rect">
              <a:avLst/>
            </a:prstGeom>
            <a:pattFill prst="wdUpDiag">
              <a:fgClr>
                <a:srgbClr val="660033"/>
              </a:fgClr>
              <a:bgClr>
                <a:schemeClr val="bg2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/>
                <a:t>Aten.</a:t>
              </a:r>
              <a:endParaRPr lang="en-US" altLang="en-US" sz="2400" b="1">
                <a:solidFill>
                  <a:schemeClr val="accent2"/>
                </a:solidFill>
              </a:endParaRPr>
            </a:p>
          </p:txBody>
        </p:sp>
      </p:grpSp>
      <p:sp>
        <p:nvSpPr>
          <p:cNvPr id="41001" name="Oval 41">
            <a:extLst>
              <a:ext uri="{FF2B5EF4-FFF2-40B4-BE49-F238E27FC236}">
                <a16:creationId xmlns:a16="http://schemas.microsoft.com/office/drawing/2014/main" id="{ED7B08BD-5AE6-84F9-D357-17EECC46B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209800"/>
            <a:ext cx="1066800" cy="10668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  <p:sp>
        <p:nvSpPr>
          <p:cNvPr id="41079" name="AutoShape 119">
            <a:extLst>
              <a:ext uri="{FF2B5EF4-FFF2-40B4-BE49-F238E27FC236}">
                <a16:creationId xmlns:a16="http://schemas.microsoft.com/office/drawing/2014/main" id="{A3D69CD9-02C7-ED6C-2DA6-4363AF694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676400"/>
            <a:ext cx="990600" cy="609600"/>
          </a:xfrm>
          <a:prstGeom prst="wedgeRoundRectCallout">
            <a:avLst>
              <a:gd name="adj1" fmla="val -46472"/>
              <a:gd name="adj2" fmla="val 81509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chemeClr val="bg2"/>
                </a:solidFill>
              </a:rPr>
              <a:t>Foiled</a:t>
            </a:r>
          </a:p>
          <a:p>
            <a:pPr algn="ctr"/>
            <a:r>
              <a:rPr lang="en-US" altLang="en-US" sz="1800" b="1">
                <a:solidFill>
                  <a:schemeClr val="bg2"/>
                </a:solidFill>
              </a:rPr>
              <a:t>Again!</a:t>
            </a:r>
          </a:p>
        </p:txBody>
      </p:sp>
      <p:grpSp>
        <p:nvGrpSpPr>
          <p:cNvPr id="41008" name="Group 48">
            <a:extLst>
              <a:ext uri="{FF2B5EF4-FFF2-40B4-BE49-F238E27FC236}">
                <a16:creationId xmlns:a16="http://schemas.microsoft.com/office/drawing/2014/main" id="{FD0F9201-94E5-3A60-D3FC-DE950D66285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1897063" cy="2438400"/>
            <a:chOff x="480" y="960"/>
            <a:chExt cx="1195" cy="1536"/>
          </a:xfrm>
        </p:grpSpPr>
        <p:grpSp>
          <p:nvGrpSpPr>
            <p:cNvPr id="41009" name="Group 49">
              <a:extLst>
                <a:ext uri="{FF2B5EF4-FFF2-40B4-BE49-F238E27FC236}">
                  <a16:creationId xmlns:a16="http://schemas.microsoft.com/office/drawing/2014/main" id="{4CEE7C44-87E1-1B5D-07B6-1FA2542345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872"/>
              <a:ext cx="720" cy="624"/>
              <a:chOff x="480" y="1872"/>
              <a:chExt cx="720" cy="624"/>
            </a:xfrm>
          </p:grpSpPr>
          <p:sp>
            <p:nvSpPr>
              <p:cNvPr id="41010" name="Rectangle 50">
                <a:extLst>
                  <a:ext uri="{FF2B5EF4-FFF2-40B4-BE49-F238E27FC236}">
                    <a16:creationId xmlns:a16="http://schemas.microsoft.com/office/drawing/2014/main" id="{FF9DC1DC-3C0C-AC80-5FF7-524B69769C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720" cy="288"/>
              </a:xfrm>
              <a:prstGeom prst="rect">
                <a:avLst/>
              </a:prstGeom>
              <a:pattFill prst="pct5">
                <a:fgClr>
                  <a:schemeClr val="bg2"/>
                </a:fgClr>
                <a:bgClr>
                  <a:schemeClr val="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Repressor</a:t>
                </a:r>
              </a:p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 mRNA</a:t>
                </a:r>
              </a:p>
            </p:txBody>
          </p:sp>
          <p:sp>
            <p:nvSpPr>
              <p:cNvPr id="41011" name="Line 51">
                <a:extLst>
                  <a:ext uri="{FF2B5EF4-FFF2-40B4-BE49-F238E27FC236}">
                    <a16:creationId xmlns:a16="http://schemas.microsoft.com/office/drawing/2014/main" id="{02CFE57F-F376-FB65-F51C-DF0829675A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1872"/>
                <a:ext cx="0" cy="28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12" name="Group 52">
              <a:extLst>
                <a:ext uri="{FF2B5EF4-FFF2-40B4-BE49-F238E27FC236}">
                  <a16:creationId xmlns:a16="http://schemas.microsoft.com/office/drawing/2014/main" id="{B812A13F-5ABC-E45A-292A-C5330DBDFD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960"/>
              <a:ext cx="907" cy="384"/>
              <a:chOff x="768" y="960"/>
              <a:chExt cx="907" cy="384"/>
            </a:xfrm>
          </p:grpSpPr>
          <p:sp>
            <p:nvSpPr>
              <p:cNvPr id="41013" name="AutoShape 53">
                <a:extLst>
                  <a:ext uri="{FF2B5EF4-FFF2-40B4-BE49-F238E27FC236}">
                    <a16:creationId xmlns:a16="http://schemas.microsoft.com/office/drawing/2014/main" id="{2541A994-37BB-D44E-35C9-8533E2C88C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816" cy="384"/>
              </a:xfrm>
              <a:prstGeom prst="wedgeRoundRectCallout">
                <a:avLst>
                  <a:gd name="adj1" fmla="val -47796"/>
                  <a:gd name="adj2" fmla="val 119532"/>
                  <a:gd name="adj3" fmla="val 16667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41014" name="Text Box 54">
                <a:extLst>
                  <a:ext uri="{FF2B5EF4-FFF2-40B4-BE49-F238E27FC236}">
                    <a16:creationId xmlns:a16="http://schemas.microsoft.com/office/drawing/2014/main" id="{EB2B8714-D5FB-99A5-3437-2B956828A1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960"/>
                <a:ext cx="907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Hey man, I’m </a:t>
                </a:r>
              </a:p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constitutive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0" grpId="0" animBg="1" autoUpdateAnimBg="0"/>
      <p:bldP spid="41001" grpId="0" animBg="1" autoUpdateAnimBg="0"/>
      <p:bldP spid="4107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53765DB-4C09-E399-6919-722B33B44B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Attenuation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1805C91-74B9-AE9B-C0D5-72D7428C8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trp operon is controlled both by a repressor and attenuation</a:t>
            </a:r>
          </a:p>
          <a:p>
            <a:r>
              <a:rPr lang="en-US" altLang="en-US"/>
              <a:t>Attenuation is a mechanism that works only because of the way transcription and translation are coupled in prokaryotes</a:t>
            </a:r>
          </a:p>
          <a:p>
            <a:r>
              <a:rPr lang="en-US" altLang="en-US"/>
              <a:t>Therefore, to understand attenuation, it is first necessary to understand transcription and translation in prokaryotes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245" name="Group 165">
            <a:extLst>
              <a:ext uri="{FF2B5EF4-FFF2-40B4-BE49-F238E27FC236}">
                <a16:creationId xmlns:a16="http://schemas.microsoft.com/office/drawing/2014/main" id="{C20BB7DB-6AEA-EDEB-6DFF-5C582704F32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371600"/>
            <a:ext cx="8866188" cy="2360613"/>
            <a:chOff x="96" y="864"/>
            <a:chExt cx="5585" cy="1487"/>
          </a:xfrm>
        </p:grpSpPr>
        <p:sp>
          <p:nvSpPr>
            <p:cNvPr id="46215" name="Line 135">
              <a:extLst>
                <a:ext uri="{FF2B5EF4-FFF2-40B4-BE49-F238E27FC236}">
                  <a16:creationId xmlns:a16="http://schemas.microsoft.com/office/drawing/2014/main" id="{79FE8DA0-D577-19B3-348D-32CA9DE69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85" y="1582"/>
              <a:ext cx="0" cy="2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9" name="Line 109">
              <a:extLst>
                <a:ext uri="{FF2B5EF4-FFF2-40B4-BE49-F238E27FC236}">
                  <a16:creationId xmlns:a16="http://schemas.microsoft.com/office/drawing/2014/main" id="{613D9887-2F57-8CDF-6D53-969F2505BF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0" y="2012"/>
              <a:ext cx="0" cy="11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0" name="Line 110">
              <a:extLst>
                <a:ext uri="{FF2B5EF4-FFF2-40B4-BE49-F238E27FC236}">
                  <a16:creationId xmlns:a16="http://schemas.microsoft.com/office/drawing/2014/main" id="{124A719A-A9B2-EA25-B761-BFBC4FB552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1930"/>
              <a:ext cx="0" cy="12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1" name="Line 111">
              <a:extLst>
                <a:ext uri="{FF2B5EF4-FFF2-40B4-BE49-F238E27FC236}">
                  <a16:creationId xmlns:a16="http://schemas.microsoft.com/office/drawing/2014/main" id="{EFD108E6-88DC-4714-FE8A-4A4D7AA263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6" y="1840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2" name="Line 112">
              <a:extLst>
                <a:ext uri="{FF2B5EF4-FFF2-40B4-BE49-F238E27FC236}">
                  <a16:creationId xmlns:a16="http://schemas.microsoft.com/office/drawing/2014/main" id="{B0F7F572-9F5F-0D81-4573-AEC56387C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4" y="1778"/>
              <a:ext cx="0" cy="11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3" name="Line 113">
              <a:extLst>
                <a:ext uri="{FF2B5EF4-FFF2-40B4-BE49-F238E27FC236}">
                  <a16:creationId xmlns:a16="http://schemas.microsoft.com/office/drawing/2014/main" id="{5339DAA3-7983-9475-D01A-F47DD4561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696"/>
              <a:ext cx="0" cy="12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4" name="Line 114">
              <a:extLst>
                <a:ext uri="{FF2B5EF4-FFF2-40B4-BE49-F238E27FC236}">
                  <a16:creationId xmlns:a16="http://schemas.microsoft.com/office/drawing/2014/main" id="{868D6B8A-5645-BAF6-8C36-F6FA11E756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0" y="1606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5" name="Line 115">
              <a:extLst>
                <a:ext uri="{FF2B5EF4-FFF2-40B4-BE49-F238E27FC236}">
                  <a16:creationId xmlns:a16="http://schemas.microsoft.com/office/drawing/2014/main" id="{B5F10E0A-A49D-16A1-4010-7854FC8D1E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2" y="2220"/>
              <a:ext cx="0" cy="9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6" name="Line 116">
              <a:extLst>
                <a:ext uri="{FF2B5EF4-FFF2-40B4-BE49-F238E27FC236}">
                  <a16:creationId xmlns:a16="http://schemas.microsoft.com/office/drawing/2014/main" id="{31F699F2-F310-2E79-CEF7-DCAE53ADC2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2" y="2204"/>
              <a:ext cx="0" cy="1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7" name="Line 117">
              <a:extLst>
                <a:ext uri="{FF2B5EF4-FFF2-40B4-BE49-F238E27FC236}">
                  <a16:creationId xmlns:a16="http://schemas.microsoft.com/office/drawing/2014/main" id="{EB2BEA87-D2AD-D735-AEB8-EB650A3863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0" y="2178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8" name="Line 118">
              <a:extLst>
                <a:ext uri="{FF2B5EF4-FFF2-40B4-BE49-F238E27FC236}">
                  <a16:creationId xmlns:a16="http://schemas.microsoft.com/office/drawing/2014/main" id="{91D41923-8A40-D351-84BE-EC6EEEEFD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6" y="2140"/>
              <a:ext cx="0" cy="10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9" name="Line 119">
              <a:extLst>
                <a:ext uri="{FF2B5EF4-FFF2-40B4-BE49-F238E27FC236}">
                  <a16:creationId xmlns:a16="http://schemas.microsoft.com/office/drawing/2014/main" id="{C0C787C3-4224-850B-6004-B1F090972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6" y="2078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0" name="Line 120">
              <a:extLst>
                <a:ext uri="{FF2B5EF4-FFF2-40B4-BE49-F238E27FC236}">
                  <a16:creationId xmlns:a16="http://schemas.microsoft.com/office/drawing/2014/main" id="{208002E1-B6A4-E61C-44C5-367C015733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6" y="87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1" name="Line 121">
              <a:extLst>
                <a:ext uri="{FF2B5EF4-FFF2-40B4-BE49-F238E27FC236}">
                  <a16:creationId xmlns:a16="http://schemas.microsoft.com/office/drawing/2014/main" id="{9D5B4B7D-A4D4-3DDD-7FA1-7897D73335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12" y="87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2" name="Line 122">
              <a:extLst>
                <a:ext uri="{FF2B5EF4-FFF2-40B4-BE49-F238E27FC236}">
                  <a16:creationId xmlns:a16="http://schemas.microsoft.com/office/drawing/2014/main" id="{33BE0641-75F0-4363-CC2A-9D6973552B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28" y="88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3" name="Line 123">
              <a:extLst>
                <a:ext uri="{FF2B5EF4-FFF2-40B4-BE49-F238E27FC236}">
                  <a16:creationId xmlns:a16="http://schemas.microsoft.com/office/drawing/2014/main" id="{E6EA5E4A-9FCF-FDCD-3078-9D528F350D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62" y="1085"/>
              <a:ext cx="0" cy="11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4" name="Line 124">
              <a:extLst>
                <a:ext uri="{FF2B5EF4-FFF2-40B4-BE49-F238E27FC236}">
                  <a16:creationId xmlns:a16="http://schemas.microsoft.com/office/drawing/2014/main" id="{EC815E36-382B-B1C9-C05C-BA5F97D4B6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68" y="1157"/>
              <a:ext cx="0" cy="12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5" name="Line 125">
              <a:extLst>
                <a:ext uri="{FF2B5EF4-FFF2-40B4-BE49-F238E27FC236}">
                  <a16:creationId xmlns:a16="http://schemas.microsoft.com/office/drawing/2014/main" id="{403EDD14-6CAF-14B4-B117-33BCC1EA6C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68" y="1249"/>
              <a:ext cx="0" cy="12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6" name="Line 126">
              <a:extLst>
                <a:ext uri="{FF2B5EF4-FFF2-40B4-BE49-F238E27FC236}">
                  <a16:creationId xmlns:a16="http://schemas.microsoft.com/office/drawing/2014/main" id="{B383AB7A-FE37-BCF8-DBD0-D3E4DE2924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6" y="1319"/>
              <a:ext cx="0" cy="11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7" name="Line 127">
              <a:extLst>
                <a:ext uri="{FF2B5EF4-FFF2-40B4-BE49-F238E27FC236}">
                  <a16:creationId xmlns:a16="http://schemas.microsoft.com/office/drawing/2014/main" id="{B286753A-13AE-4F71-0915-453C69BCC5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92" y="1391"/>
              <a:ext cx="0" cy="12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09" name="Line 129">
              <a:extLst>
                <a:ext uri="{FF2B5EF4-FFF2-40B4-BE49-F238E27FC236}">
                  <a16:creationId xmlns:a16="http://schemas.microsoft.com/office/drawing/2014/main" id="{39224827-D69D-FB14-F70C-D173ECB62E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4" y="900"/>
              <a:ext cx="0" cy="9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0" name="Line 130">
              <a:extLst>
                <a:ext uri="{FF2B5EF4-FFF2-40B4-BE49-F238E27FC236}">
                  <a16:creationId xmlns:a16="http://schemas.microsoft.com/office/drawing/2014/main" id="{FD6B55AC-4D14-915A-F3D8-8433149368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44" y="908"/>
              <a:ext cx="0" cy="1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1" name="Line 131">
              <a:extLst>
                <a:ext uri="{FF2B5EF4-FFF2-40B4-BE49-F238E27FC236}">
                  <a16:creationId xmlns:a16="http://schemas.microsoft.com/office/drawing/2014/main" id="{4D6C646A-0F49-DCF2-47F5-88AAEF6C8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52" y="932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2" name="Line 132">
              <a:extLst>
                <a:ext uri="{FF2B5EF4-FFF2-40B4-BE49-F238E27FC236}">
                  <a16:creationId xmlns:a16="http://schemas.microsoft.com/office/drawing/2014/main" id="{8A3C0D4E-EEFD-AB5E-D2E2-68368A0188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8" y="968"/>
              <a:ext cx="0" cy="10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3" name="Line 133">
              <a:extLst>
                <a:ext uri="{FF2B5EF4-FFF2-40B4-BE49-F238E27FC236}">
                  <a16:creationId xmlns:a16="http://schemas.microsoft.com/office/drawing/2014/main" id="{1A1968D2-B0D5-4E8A-1AFE-866761AAE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8" y="1012"/>
              <a:ext cx="0" cy="125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14" name="Line 134">
              <a:extLst>
                <a:ext uri="{FF2B5EF4-FFF2-40B4-BE49-F238E27FC236}">
                  <a16:creationId xmlns:a16="http://schemas.microsoft.com/office/drawing/2014/main" id="{89FA6AA5-F7EE-928D-42EF-E711C7DCAE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6" y="1426"/>
              <a:ext cx="0" cy="20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64" name="Line 84">
              <a:extLst>
                <a:ext uri="{FF2B5EF4-FFF2-40B4-BE49-F238E27FC236}">
                  <a16:creationId xmlns:a16="http://schemas.microsoft.com/office/drawing/2014/main" id="{5361C544-4790-0BA9-8D76-B4640A6DCD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2" y="223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65" name="Line 85">
              <a:extLst>
                <a:ext uri="{FF2B5EF4-FFF2-40B4-BE49-F238E27FC236}">
                  <a16:creationId xmlns:a16="http://schemas.microsoft.com/office/drawing/2014/main" id="{B1141B9E-C2FC-3639-DB65-6B6DDE1EFE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8" y="223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66" name="Line 86">
              <a:extLst>
                <a:ext uri="{FF2B5EF4-FFF2-40B4-BE49-F238E27FC236}">
                  <a16:creationId xmlns:a16="http://schemas.microsoft.com/office/drawing/2014/main" id="{3C8A565D-9B76-BF04-05A5-4B0C24FA38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4" y="224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67" name="Line 87">
              <a:extLst>
                <a:ext uri="{FF2B5EF4-FFF2-40B4-BE49-F238E27FC236}">
                  <a16:creationId xmlns:a16="http://schemas.microsoft.com/office/drawing/2014/main" id="{EA086632-3051-5841-C073-D15061BFB3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225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68" name="Line 88">
              <a:extLst>
                <a:ext uri="{FF2B5EF4-FFF2-40B4-BE49-F238E27FC236}">
                  <a16:creationId xmlns:a16="http://schemas.microsoft.com/office/drawing/2014/main" id="{E61404FF-D689-DD0C-AE2E-715C2607B3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25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69" name="Line 89">
              <a:extLst>
                <a:ext uri="{FF2B5EF4-FFF2-40B4-BE49-F238E27FC236}">
                  <a16:creationId xmlns:a16="http://schemas.microsoft.com/office/drawing/2014/main" id="{568EE615-B2E2-4552-2830-754F5B0EEE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0" y="224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0" name="Line 90">
              <a:extLst>
                <a:ext uri="{FF2B5EF4-FFF2-40B4-BE49-F238E27FC236}">
                  <a16:creationId xmlns:a16="http://schemas.microsoft.com/office/drawing/2014/main" id="{0452B4FD-018F-49B9-817E-4F2660B0BF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6" y="224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1" name="Line 91">
              <a:extLst>
                <a:ext uri="{FF2B5EF4-FFF2-40B4-BE49-F238E27FC236}">
                  <a16:creationId xmlns:a16="http://schemas.microsoft.com/office/drawing/2014/main" id="{8DE73AE6-EDA5-0D4A-CADC-DA8A074A7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4" y="224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2" name="Line 92">
              <a:extLst>
                <a:ext uri="{FF2B5EF4-FFF2-40B4-BE49-F238E27FC236}">
                  <a16:creationId xmlns:a16="http://schemas.microsoft.com/office/drawing/2014/main" id="{BBA77BBF-56FD-515B-14C9-76D04ADA25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0" y="2252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3" name="Line 93">
              <a:extLst>
                <a:ext uri="{FF2B5EF4-FFF2-40B4-BE49-F238E27FC236}">
                  <a16:creationId xmlns:a16="http://schemas.microsoft.com/office/drawing/2014/main" id="{73D0093F-11EB-DF80-8CBD-B6DBF3A05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6" y="225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4" name="Line 94">
              <a:extLst>
                <a:ext uri="{FF2B5EF4-FFF2-40B4-BE49-F238E27FC236}">
                  <a16:creationId xmlns:a16="http://schemas.microsoft.com/office/drawing/2014/main" id="{14AA7770-628D-EB3C-2858-112F3DE922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2" y="225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5" name="Line 95">
              <a:extLst>
                <a:ext uri="{FF2B5EF4-FFF2-40B4-BE49-F238E27FC236}">
                  <a16:creationId xmlns:a16="http://schemas.microsoft.com/office/drawing/2014/main" id="{0F1EE04E-1320-778D-88B0-9EEC7AA08A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6" y="221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7" name="Line 67">
              <a:extLst>
                <a:ext uri="{FF2B5EF4-FFF2-40B4-BE49-F238E27FC236}">
                  <a16:creationId xmlns:a16="http://schemas.microsoft.com/office/drawing/2014/main" id="{909D3F63-B166-B8A9-332F-A4E246EF30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4" y="894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8" name="Line 68">
              <a:extLst>
                <a:ext uri="{FF2B5EF4-FFF2-40B4-BE49-F238E27FC236}">
                  <a16:creationId xmlns:a16="http://schemas.microsoft.com/office/drawing/2014/main" id="{706C9FA0-736F-98BE-16BE-F66C632FB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" y="88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9" name="Line 69">
              <a:extLst>
                <a:ext uri="{FF2B5EF4-FFF2-40B4-BE49-F238E27FC236}">
                  <a16:creationId xmlns:a16="http://schemas.microsoft.com/office/drawing/2014/main" id="{FB7D2D19-DAA4-6E01-ED35-7320F460D6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6" y="88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50" name="Line 70">
              <a:extLst>
                <a:ext uri="{FF2B5EF4-FFF2-40B4-BE49-F238E27FC236}">
                  <a16:creationId xmlns:a16="http://schemas.microsoft.com/office/drawing/2014/main" id="{6BDF8040-FC1E-C5D3-A363-64AC599F2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0" y="870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54" name="Line 74">
              <a:extLst>
                <a:ext uri="{FF2B5EF4-FFF2-40B4-BE49-F238E27FC236}">
                  <a16:creationId xmlns:a16="http://schemas.microsoft.com/office/drawing/2014/main" id="{05B5E3AD-9E39-61B4-BC3B-935431EBEE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6" y="87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55" name="Line 75">
              <a:extLst>
                <a:ext uri="{FF2B5EF4-FFF2-40B4-BE49-F238E27FC236}">
                  <a16:creationId xmlns:a16="http://schemas.microsoft.com/office/drawing/2014/main" id="{0A886C11-F363-FEF9-FF81-980A343563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2" y="872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56" name="Line 76">
              <a:extLst>
                <a:ext uri="{FF2B5EF4-FFF2-40B4-BE49-F238E27FC236}">
                  <a16:creationId xmlns:a16="http://schemas.microsoft.com/office/drawing/2014/main" id="{EFA9E27A-58E9-6F2C-D3DB-D74C22C909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8" y="868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57" name="Line 77">
              <a:extLst>
                <a:ext uri="{FF2B5EF4-FFF2-40B4-BE49-F238E27FC236}">
                  <a16:creationId xmlns:a16="http://schemas.microsoft.com/office/drawing/2014/main" id="{F4420210-2142-A4ED-859C-6AF620D836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4" y="86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7" name="Line 47">
              <a:extLst>
                <a:ext uri="{FF2B5EF4-FFF2-40B4-BE49-F238E27FC236}">
                  <a16:creationId xmlns:a16="http://schemas.microsoft.com/office/drawing/2014/main" id="{3DEA71F7-6CBD-DA51-9D29-74F81FA7CC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8" y="906"/>
              <a:ext cx="0" cy="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6" name="Line 96">
              <a:extLst>
                <a:ext uri="{FF2B5EF4-FFF2-40B4-BE49-F238E27FC236}">
                  <a16:creationId xmlns:a16="http://schemas.microsoft.com/office/drawing/2014/main" id="{0BF8B5BC-CD81-2F81-EB30-1EDE8DCC3B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21" y="1094"/>
              <a:ext cx="0" cy="11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7" name="Line 97">
              <a:extLst>
                <a:ext uri="{FF2B5EF4-FFF2-40B4-BE49-F238E27FC236}">
                  <a16:creationId xmlns:a16="http://schemas.microsoft.com/office/drawing/2014/main" id="{93FD0818-B61C-AC6C-AABB-12EF24AAD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15" y="1175"/>
              <a:ext cx="0" cy="11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8" name="Line 98">
              <a:extLst>
                <a:ext uri="{FF2B5EF4-FFF2-40B4-BE49-F238E27FC236}">
                  <a16:creationId xmlns:a16="http://schemas.microsoft.com/office/drawing/2014/main" id="{F2534AEC-EA5F-EFB2-5E96-04742E28C9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15" y="1259"/>
              <a:ext cx="0" cy="1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9" name="Line 99">
              <a:extLst>
                <a:ext uri="{FF2B5EF4-FFF2-40B4-BE49-F238E27FC236}">
                  <a16:creationId xmlns:a16="http://schemas.microsoft.com/office/drawing/2014/main" id="{F3121778-8818-D2C9-0E68-73FF6F1FC2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97" y="1332"/>
              <a:ext cx="0" cy="108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0" name="Line 100">
              <a:extLst>
                <a:ext uri="{FF2B5EF4-FFF2-40B4-BE49-F238E27FC236}">
                  <a16:creationId xmlns:a16="http://schemas.microsoft.com/office/drawing/2014/main" id="{2B04E17C-C107-9AEB-9064-A93B03435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1" y="1399"/>
              <a:ext cx="0" cy="12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1" name="Line 101">
              <a:extLst>
                <a:ext uri="{FF2B5EF4-FFF2-40B4-BE49-F238E27FC236}">
                  <a16:creationId xmlns:a16="http://schemas.microsoft.com/office/drawing/2014/main" id="{D02E7989-F781-9FB1-73BA-93389BE87A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91" y="1495"/>
              <a:ext cx="0" cy="11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3" name="Line 103">
              <a:extLst>
                <a:ext uri="{FF2B5EF4-FFF2-40B4-BE49-F238E27FC236}">
                  <a16:creationId xmlns:a16="http://schemas.microsoft.com/office/drawing/2014/main" id="{67DFF10E-FA7C-D68B-0319-4094834041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39" y="919"/>
              <a:ext cx="0" cy="10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4" name="Line 104">
              <a:extLst>
                <a:ext uri="{FF2B5EF4-FFF2-40B4-BE49-F238E27FC236}">
                  <a16:creationId xmlns:a16="http://schemas.microsoft.com/office/drawing/2014/main" id="{62811A62-C269-2FE1-ECEF-6D04AF6A29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31" y="942"/>
              <a:ext cx="0" cy="105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5" name="Line 105">
              <a:extLst>
                <a:ext uri="{FF2B5EF4-FFF2-40B4-BE49-F238E27FC236}">
                  <a16:creationId xmlns:a16="http://schemas.microsoft.com/office/drawing/2014/main" id="{68B6DFCA-EFFD-5BC4-1883-69D5146862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25" y="978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6" name="Line 106">
              <a:extLst>
                <a:ext uri="{FF2B5EF4-FFF2-40B4-BE49-F238E27FC236}">
                  <a16:creationId xmlns:a16="http://schemas.microsoft.com/office/drawing/2014/main" id="{70C27ECE-6EE5-2624-D7D9-4502C2E97D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25" y="1021"/>
              <a:ext cx="0" cy="12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Line 61">
              <a:extLst>
                <a:ext uri="{FF2B5EF4-FFF2-40B4-BE49-F238E27FC236}">
                  <a16:creationId xmlns:a16="http://schemas.microsoft.com/office/drawing/2014/main" id="{6F4A71E1-3FD1-DCE6-7345-1EE3134BE8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09" y="2005"/>
              <a:ext cx="0" cy="11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Line 62">
              <a:extLst>
                <a:ext uri="{FF2B5EF4-FFF2-40B4-BE49-F238E27FC236}">
                  <a16:creationId xmlns:a16="http://schemas.microsoft.com/office/drawing/2014/main" id="{4D370891-B7AB-9321-B3F5-4211968A4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3" y="1925"/>
              <a:ext cx="0" cy="11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Line 63">
              <a:extLst>
                <a:ext uri="{FF2B5EF4-FFF2-40B4-BE49-F238E27FC236}">
                  <a16:creationId xmlns:a16="http://schemas.microsoft.com/office/drawing/2014/main" id="{5B12881C-66B1-60F0-0DC1-16DE2033BB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3" y="1836"/>
              <a:ext cx="0" cy="11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Line 64">
              <a:extLst>
                <a:ext uri="{FF2B5EF4-FFF2-40B4-BE49-F238E27FC236}">
                  <a16:creationId xmlns:a16="http://schemas.microsoft.com/office/drawing/2014/main" id="{66EA685B-40C3-781D-43E7-E95B791A16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85" y="1776"/>
              <a:ext cx="0" cy="107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Line 56">
              <a:extLst>
                <a:ext uri="{FF2B5EF4-FFF2-40B4-BE49-F238E27FC236}">
                  <a16:creationId xmlns:a16="http://schemas.microsoft.com/office/drawing/2014/main" id="{D694D1C0-F8EF-2FFA-DC01-191FE66725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27" y="2193"/>
              <a:ext cx="0" cy="103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8" name="Line 58">
              <a:extLst>
                <a:ext uri="{FF2B5EF4-FFF2-40B4-BE49-F238E27FC236}">
                  <a16:creationId xmlns:a16="http://schemas.microsoft.com/office/drawing/2014/main" id="{FF5124CE-8B5D-3C24-1CBB-12F370F041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9" y="2168"/>
              <a:ext cx="0" cy="10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Line 59">
              <a:extLst>
                <a:ext uri="{FF2B5EF4-FFF2-40B4-BE49-F238E27FC236}">
                  <a16:creationId xmlns:a16="http://schemas.microsoft.com/office/drawing/2014/main" id="{3DD3ED52-57D7-E707-729F-73E396C4BA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3" y="2131"/>
              <a:ext cx="0" cy="10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Line 60">
              <a:extLst>
                <a:ext uri="{FF2B5EF4-FFF2-40B4-BE49-F238E27FC236}">
                  <a16:creationId xmlns:a16="http://schemas.microsoft.com/office/drawing/2014/main" id="{B52145FF-A4DE-F1AA-6866-1D52FE6AE3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3" y="2070"/>
              <a:ext cx="0" cy="123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Line 54">
              <a:extLst>
                <a:ext uri="{FF2B5EF4-FFF2-40B4-BE49-F238E27FC236}">
                  <a16:creationId xmlns:a16="http://schemas.microsoft.com/office/drawing/2014/main" id="{07BB8959-D8B0-15B1-4242-D704742D41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1440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8" name="Line 48">
              <a:extLst>
                <a:ext uri="{FF2B5EF4-FFF2-40B4-BE49-F238E27FC236}">
                  <a16:creationId xmlns:a16="http://schemas.microsoft.com/office/drawing/2014/main" id="{D1DA379B-8B2C-56B1-17A4-2694FDFC3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392"/>
              <a:ext cx="0" cy="33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Line 49">
              <a:extLst>
                <a:ext uri="{FF2B5EF4-FFF2-40B4-BE49-F238E27FC236}">
                  <a16:creationId xmlns:a16="http://schemas.microsoft.com/office/drawing/2014/main" id="{308AC78F-7E85-5ABD-A15E-F5319DA751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72"/>
              <a:ext cx="0" cy="4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Line 50">
              <a:extLst>
                <a:ext uri="{FF2B5EF4-FFF2-40B4-BE49-F238E27FC236}">
                  <a16:creationId xmlns:a16="http://schemas.microsoft.com/office/drawing/2014/main" id="{4655B8AA-7FD1-700E-507D-F386ED091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392"/>
              <a:ext cx="0" cy="43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Line 51">
              <a:extLst>
                <a:ext uri="{FF2B5EF4-FFF2-40B4-BE49-F238E27FC236}">
                  <a16:creationId xmlns:a16="http://schemas.microsoft.com/office/drawing/2014/main" id="{63F8395F-B1F5-EC0B-9784-7582425AC8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1440"/>
              <a:ext cx="0" cy="38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Line 52">
              <a:extLst>
                <a:ext uri="{FF2B5EF4-FFF2-40B4-BE49-F238E27FC236}">
                  <a16:creationId xmlns:a16="http://schemas.microsoft.com/office/drawing/2014/main" id="{4F32D310-3932-449D-B284-30981F3DE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504"/>
              <a:ext cx="0" cy="3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Line 53">
              <a:extLst>
                <a:ext uri="{FF2B5EF4-FFF2-40B4-BE49-F238E27FC236}">
                  <a16:creationId xmlns:a16="http://schemas.microsoft.com/office/drawing/2014/main" id="{1A462849-61AB-E338-E632-0E48867253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584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Line 40">
              <a:extLst>
                <a:ext uri="{FF2B5EF4-FFF2-40B4-BE49-F238E27FC236}">
                  <a16:creationId xmlns:a16="http://schemas.microsoft.com/office/drawing/2014/main" id="{2A7C3E03-D51A-F311-41F9-4344BE6D9B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1440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Line 41">
              <a:extLst>
                <a:ext uri="{FF2B5EF4-FFF2-40B4-BE49-F238E27FC236}">
                  <a16:creationId xmlns:a16="http://schemas.microsoft.com/office/drawing/2014/main" id="{A66FCF4F-8EA9-0D90-C91D-EBBF685A9D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8" y="1392"/>
              <a:ext cx="0" cy="336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Line 42">
              <a:extLst>
                <a:ext uri="{FF2B5EF4-FFF2-40B4-BE49-F238E27FC236}">
                  <a16:creationId xmlns:a16="http://schemas.microsoft.com/office/drawing/2014/main" id="{0A71F310-372B-40D2-EBBB-859A40A8E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1372"/>
              <a:ext cx="0" cy="4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3" name="Line 43">
              <a:extLst>
                <a:ext uri="{FF2B5EF4-FFF2-40B4-BE49-F238E27FC236}">
                  <a16:creationId xmlns:a16="http://schemas.microsoft.com/office/drawing/2014/main" id="{ABC79514-1DAD-5028-F0C7-7631590B32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6" y="1392"/>
              <a:ext cx="0" cy="43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Line 44">
              <a:extLst>
                <a:ext uri="{FF2B5EF4-FFF2-40B4-BE49-F238E27FC236}">
                  <a16:creationId xmlns:a16="http://schemas.microsoft.com/office/drawing/2014/main" id="{C751E792-4604-022A-05D1-51D7FDE5C3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1440"/>
              <a:ext cx="0" cy="384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Line 45">
              <a:extLst>
                <a:ext uri="{FF2B5EF4-FFF2-40B4-BE49-F238E27FC236}">
                  <a16:creationId xmlns:a16="http://schemas.microsoft.com/office/drawing/2014/main" id="{B25AFF8E-F4AF-E71B-A0CB-15647D704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1504"/>
              <a:ext cx="0" cy="320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Line 46">
              <a:extLst>
                <a:ext uri="{FF2B5EF4-FFF2-40B4-BE49-F238E27FC236}">
                  <a16:creationId xmlns:a16="http://schemas.microsoft.com/office/drawing/2014/main" id="{569F3DA2-AEC7-F5D5-ABDC-F63CBCB1A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1584"/>
              <a:ext cx="0" cy="192"/>
            </a:xfrm>
            <a:prstGeom prst="line">
              <a:avLst/>
            </a:prstGeom>
            <a:noFill/>
            <a:ln w="76200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Freeform 18">
              <a:extLst>
                <a:ext uri="{FF2B5EF4-FFF2-40B4-BE49-F238E27FC236}">
                  <a16:creationId xmlns:a16="http://schemas.microsoft.com/office/drawing/2014/main" id="{D64140DA-9373-6A8D-A185-0025E4C8D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" y="864"/>
              <a:ext cx="5189" cy="984"/>
            </a:xfrm>
            <a:custGeom>
              <a:avLst/>
              <a:gdLst>
                <a:gd name="T0" fmla="*/ 0 w 5376"/>
                <a:gd name="T1" fmla="*/ 504 h 984"/>
                <a:gd name="T2" fmla="*/ 672 w 5376"/>
                <a:gd name="T3" fmla="*/ 984 h 984"/>
                <a:gd name="T4" fmla="*/ 1344 w 5376"/>
                <a:gd name="T5" fmla="*/ 504 h 984"/>
                <a:gd name="T6" fmla="*/ 2016 w 5376"/>
                <a:gd name="T7" fmla="*/ 72 h 984"/>
                <a:gd name="T8" fmla="*/ 3360 w 5376"/>
                <a:gd name="T9" fmla="*/ 72 h 984"/>
                <a:gd name="T10" fmla="*/ 4032 w 5376"/>
                <a:gd name="T11" fmla="*/ 504 h 984"/>
                <a:gd name="T12" fmla="*/ 4704 w 5376"/>
                <a:gd name="T13" fmla="*/ 984 h 984"/>
                <a:gd name="T14" fmla="*/ 5376 w 5376"/>
                <a:gd name="T15" fmla="*/ 50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76" h="984">
                  <a:moveTo>
                    <a:pt x="0" y="504"/>
                  </a:moveTo>
                  <a:cubicBezTo>
                    <a:pt x="224" y="744"/>
                    <a:pt x="448" y="984"/>
                    <a:pt x="672" y="984"/>
                  </a:cubicBezTo>
                  <a:cubicBezTo>
                    <a:pt x="896" y="984"/>
                    <a:pt x="1120" y="655"/>
                    <a:pt x="1344" y="504"/>
                  </a:cubicBezTo>
                  <a:cubicBezTo>
                    <a:pt x="1567" y="352"/>
                    <a:pt x="1680" y="143"/>
                    <a:pt x="2016" y="72"/>
                  </a:cubicBezTo>
                  <a:cubicBezTo>
                    <a:pt x="2351" y="0"/>
                    <a:pt x="3024" y="0"/>
                    <a:pt x="3360" y="72"/>
                  </a:cubicBezTo>
                  <a:cubicBezTo>
                    <a:pt x="3695" y="143"/>
                    <a:pt x="3808" y="352"/>
                    <a:pt x="4032" y="504"/>
                  </a:cubicBezTo>
                  <a:cubicBezTo>
                    <a:pt x="4255" y="655"/>
                    <a:pt x="4480" y="984"/>
                    <a:pt x="4704" y="984"/>
                  </a:cubicBezTo>
                  <a:cubicBezTo>
                    <a:pt x="4928" y="984"/>
                    <a:pt x="5152" y="744"/>
                    <a:pt x="5376" y="504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Freeform 22">
              <a:extLst>
                <a:ext uri="{FF2B5EF4-FFF2-40B4-BE49-F238E27FC236}">
                  <a16:creationId xmlns:a16="http://schemas.microsoft.com/office/drawing/2014/main" id="{121504C7-5150-65B2-4B2A-8865F4224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" y="1368"/>
              <a:ext cx="5143" cy="983"/>
            </a:xfrm>
            <a:custGeom>
              <a:avLst/>
              <a:gdLst>
                <a:gd name="T0" fmla="*/ 0 w 5328"/>
                <a:gd name="T1" fmla="*/ 480 h 983"/>
                <a:gd name="T2" fmla="*/ 672 w 5328"/>
                <a:gd name="T3" fmla="*/ 0 h 983"/>
                <a:gd name="T4" fmla="*/ 1344 w 5328"/>
                <a:gd name="T5" fmla="*/ 480 h 983"/>
                <a:gd name="T6" fmla="*/ 2016 w 5328"/>
                <a:gd name="T7" fmla="*/ 912 h 983"/>
                <a:gd name="T8" fmla="*/ 3360 w 5328"/>
                <a:gd name="T9" fmla="*/ 912 h 983"/>
                <a:gd name="T10" fmla="*/ 4032 w 5328"/>
                <a:gd name="T11" fmla="*/ 480 h 983"/>
                <a:gd name="T12" fmla="*/ 4704 w 5328"/>
                <a:gd name="T13" fmla="*/ 0 h 983"/>
                <a:gd name="T14" fmla="*/ 5328 w 5328"/>
                <a:gd name="T15" fmla="*/ 480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28" h="983">
                  <a:moveTo>
                    <a:pt x="0" y="480"/>
                  </a:moveTo>
                  <a:cubicBezTo>
                    <a:pt x="224" y="240"/>
                    <a:pt x="448" y="0"/>
                    <a:pt x="672" y="0"/>
                  </a:cubicBezTo>
                  <a:cubicBezTo>
                    <a:pt x="896" y="0"/>
                    <a:pt x="1120" y="328"/>
                    <a:pt x="1344" y="480"/>
                  </a:cubicBezTo>
                  <a:cubicBezTo>
                    <a:pt x="1567" y="631"/>
                    <a:pt x="1680" y="840"/>
                    <a:pt x="2016" y="912"/>
                  </a:cubicBezTo>
                  <a:cubicBezTo>
                    <a:pt x="2351" y="983"/>
                    <a:pt x="3024" y="983"/>
                    <a:pt x="3360" y="912"/>
                  </a:cubicBezTo>
                  <a:cubicBezTo>
                    <a:pt x="3695" y="840"/>
                    <a:pt x="3808" y="631"/>
                    <a:pt x="4032" y="480"/>
                  </a:cubicBezTo>
                  <a:cubicBezTo>
                    <a:pt x="4255" y="328"/>
                    <a:pt x="4488" y="0"/>
                    <a:pt x="4704" y="0"/>
                  </a:cubicBezTo>
                  <a:cubicBezTo>
                    <a:pt x="4920" y="0"/>
                    <a:pt x="5124" y="240"/>
                    <a:pt x="5328" y="480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Text Box 25">
              <a:extLst>
                <a:ext uri="{FF2B5EF4-FFF2-40B4-BE49-F238E27FC236}">
                  <a16:creationId xmlns:a16="http://schemas.microsoft.com/office/drawing/2014/main" id="{68801B83-1E82-CB88-8F0A-A22DA3B6E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6" y="1248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3’</a:t>
              </a:r>
            </a:p>
          </p:txBody>
        </p:sp>
        <p:sp>
          <p:nvSpPr>
            <p:cNvPr id="46107" name="Text Box 27">
              <a:extLst>
                <a:ext uri="{FF2B5EF4-FFF2-40B4-BE49-F238E27FC236}">
                  <a16:creationId xmlns:a16="http://schemas.microsoft.com/office/drawing/2014/main" id="{84D69CFF-55DF-508F-2BA1-89E8851BC5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" y="1824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5’</a:t>
              </a:r>
            </a:p>
          </p:txBody>
        </p:sp>
        <p:sp>
          <p:nvSpPr>
            <p:cNvPr id="46109" name="Text Box 29">
              <a:extLst>
                <a:ext uri="{FF2B5EF4-FFF2-40B4-BE49-F238E27FC236}">
                  <a16:creationId xmlns:a16="http://schemas.microsoft.com/office/drawing/2014/main" id="{471E7817-46C4-D6D2-DCD1-D61762F08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248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5’</a:t>
              </a:r>
            </a:p>
          </p:txBody>
        </p:sp>
        <p:sp>
          <p:nvSpPr>
            <p:cNvPr id="46110" name="Text Box 30">
              <a:extLst>
                <a:ext uri="{FF2B5EF4-FFF2-40B4-BE49-F238E27FC236}">
                  <a16:creationId xmlns:a16="http://schemas.microsoft.com/office/drawing/2014/main" id="{856C2A21-5B3E-1C1B-F37C-F5A4CC789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776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3’</a:t>
              </a:r>
            </a:p>
          </p:txBody>
        </p:sp>
      </p:grpSp>
      <p:sp>
        <p:nvSpPr>
          <p:cNvPr id="46082" name="Rectangle 2">
            <a:extLst>
              <a:ext uri="{FF2B5EF4-FFF2-40B4-BE49-F238E27FC236}">
                <a16:creationId xmlns:a16="http://schemas.microsoft.com/office/drawing/2014/main" id="{2E52894D-EB7F-C1F5-9013-AA1845DCF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Transcription And Translation In Prokaryotes</a:t>
            </a:r>
          </a:p>
        </p:txBody>
      </p:sp>
      <p:grpSp>
        <p:nvGrpSpPr>
          <p:cNvPr id="46251" name="Group 171">
            <a:extLst>
              <a:ext uri="{FF2B5EF4-FFF2-40B4-BE49-F238E27FC236}">
                <a16:creationId xmlns:a16="http://schemas.microsoft.com/office/drawing/2014/main" id="{65A1514F-C00F-5E9E-24D0-3072F86431DB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352800"/>
            <a:ext cx="3937000" cy="2108200"/>
            <a:chOff x="912" y="2112"/>
            <a:chExt cx="2480" cy="1328"/>
          </a:xfrm>
        </p:grpSpPr>
        <p:grpSp>
          <p:nvGrpSpPr>
            <p:cNvPr id="46249" name="Group 169">
              <a:extLst>
                <a:ext uri="{FF2B5EF4-FFF2-40B4-BE49-F238E27FC236}">
                  <a16:creationId xmlns:a16="http://schemas.microsoft.com/office/drawing/2014/main" id="{43BDBDAC-0973-7365-9CF3-0197D5BE9C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112"/>
              <a:ext cx="2480" cy="1328"/>
              <a:chOff x="912" y="2112"/>
              <a:chExt cx="2480" cy="1328"/>
            </a:xfrm>
          </p:grpSpPr>
          <p:grpSp>
            <p:nvGrpSpPr>
              <p:cNvPr id="46243" name="Group 163">
                <a:extLst>
                  <a:ext uri="{FF2B5EF4-FFF2-40B4-BE49-F238E27FC236}">
                    <a16:creationId xmlns:a16="http://schemas.microsoft.com/office/drawing/2014/main" id="{20CF8DF0-2B01-E070-BFC6-668A0E7E7B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2112"/>
                <a:ext cx="1872" cy="951"/>
                <a:chOff x="912" y="2112"/>
                <a:chExt cx="1872" cy="951"/>
              </a:xfrm>
            </p:grpSpPr>
            <p:sp>
              <p:nvSpPr>
                <p:cNvPr id="46232" name="Freeform 152">
                  <a:extLst>
                    <a:ext uri="{FF2B5EF4-FFF2-40B4-BE49-F238E27FC236}">
                      <a16:creationId xmlns:a16="http://schemas.microsoft.com/office/drawing/2014/main" id="{4E10A126-C7D1-DEE9-CDF0-A67F0E5904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28" y="2168"/>
                  <a:ext cx="1856" cy="895"/>
                </a:xfrm>
                <a:custGeom>
                  <a:avLst/>
                  <a:gdLst>
                    <a:gd name="T0" fmla="*/ 1856 w 1856"/>
                    <a:gd name="T1" fmla="*/ 856 h 895"/>
                    <a:gd name="T2" fmla="*/ 1568 w 1856"/>
                    <a:gd name="T3" fmla="*/ 856 h 895"/>
                    <a:gd name="T4" fmla="*/ 1328 w 1856"/>
                    <a:gd name="T5" fmla="*/ 616 h 895"/>
                    <a:gd name="T6" fmla="*/ 1040 w 1856"/>
                    <a:gd name="T7" fmla="*/ 376 h 895"/>
                    <a:gd name="T8" fmla="*/ 512 w 1856"/>
                    <a:gd name="T9" fmla="*/ 280 h 895"/>
                    <a:gd name="T10" fmla="*/ 80 w 1856"/>
                    <a:gd name="T11" fmla="*/ 40 h 895"/>
                    <a:gd name="T12" fmla="*/ 32 w 1856"/>
                    <a:gd name="T13" fmla="*/ 40 h 8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56" h="895">
                      <a:moveTo>
                        <a:pt x="1856" y="856"/>
                      </a:moveTo>
                      <a:cubicBezTo>
                        <a:pt x="1755" y="875"/>
                        <a:pt x="1655" y="895"/>
                        <a:pt x="1568" y="856"/>
                      </a:cubicBezTo>
                      <a:cubicBezTo>
                        <a:pt x="1480" y="816"/>
                        <a:pt x="1416" y="696"/>
                        <a:pt x="1328" y="616"/>
                      </a:cubicBezTo>
                      <a:cubicBezTo>
                        <a:pt x="1240" y="536"/>
                        <a:pt x="1176" y="432"/>
                        <a:pt x="1040" y="376"/>
                      </a:cubicBezTo>
                      <a:cubicBezTo>
                        <a:pt x="904" y="320"/>
                        <a:pt x="671" y="335"/>
                        <a:pt x="512" y="280"/>
                      </a:cubicBezTo>
                      <a:cubicBezTo>
                        <a:pt x="352" y="224"/>
                        <a:pt x="160" y="80"/>
                        <a:pt x="80" y="40"/>
                      </a:cubicBezTo>
                      <a:cubicBezTo>
                        <a:pt x="0" y="0"/>
                        <a:pt x="16" y="20"/>
                        <a:pt x="32" y="40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66003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34" name="Oval 154">
                  <a:extLst>
                    <a:ext uri="{FF2B5EF4-FFF2-40B4-BE49-F238E27FC236}">
                      <a16:creationId xmlns:a16="http://schemas.microsoft.com/office/drawing/2014/main" id="{5C745EFD-94DC-2F31-BDB2-74778624BA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02" y="2379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35" name="AutoShape 155">
                  <a:extLst>
                    <a:ext uri="{FF2B5EF4-FFF2-40B4-BE49-F238E27FC236}">
                      <a16:creationId xmlns:a16="http://schemas.microsoft.com/office/drawing/2014/main" id="{FE9B9208-D62F-EF65-39B5-C3C25BC95A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2112"/>
                  <a:ext cx="240" cy="228"/>
                </a:xfrm>
                <a:prstGeom prst="pentagon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36" name="AutoShape 156">
                  <a:extLst>
                    <a:ext uri="{FF2B5EF4-FFF2-40B4-BE49-F238E27FC236}">
                      <a16:creationId xmlns:a16="http://schemas.microsoft.com/office/drawing/2014/main" id="{90C10EA3-4D04-EF8A-79E3-0A3CF23E91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9" y="2373"/>
                  <a:ext cx="288" cy="288"/>
                </a:xfrm>
                <a:prstGeom prst="diamond">
                  <a:avLst/>
                </a:prstGeom>
                <a:solidFill>
                  <a:srgbClr val="99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37" name="Rectangle 157">
                  <a:extLst>
                    <a:ext uri="{FF2B5EF4-FFF2-40B4-BE49-F238E27FC236}">
                      <a16:creationId xmlns:a16="http://schemas.microsoft.com/office/drawing/2014/main" id="{377351E1-FA72-7F68-6A6C-494E7DE103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25" y="2273"/>
                  <a:ext cx="192" cy="192"/>
                </a:xfrm>
                <a:prstGeom prst="rect">
                  <a:avLst/>
                </a:prstGeom>
                <a:solidFill>
                  <a:srgbClr val="FF66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41" name="AutoShape 161">
                  <a:extLst>
                    <a:ext uri="{FF2B5EF4-FFF2-40B4-BE49-F238E27FC236}">
                      <a16:creationId xmlns:a16="http://schemas.microsoft.com/office/drawing/2014/main" id="{AAAE6339-A125-EBBF-702B-ACB8CFEF8B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46" y="2536"/>
                  <a:ext cx="240" cy="20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42" name="AutoShape 162">
                  <a:extLst>
                    <a:ext uri="{FF2B5EF4-FFF2-40B4-BE49-F238E27FC236}">
                      <a16:creationId xmlns:a16="http://schemas.microsoft.com/office/drawing/2014/main" id="{40CD2CA8-4F74-E8BE-FA13-D936E37CDD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2832"/>
                  <a:ext cx="288" cy="217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227" name="Group 147">
                <a:extLst>
                  <a:ext uri="{FF2B5EF4-FFF2-40B4-BE49-F238E27FC236}">
                    <a16:creationId xmlns:a16="http://schemas.microsoft.com/office/drawing/2014/main" id="{122093E6-8854-3F44-8EDC-FA70A2388A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22" y="2559"/>
                <a:ext cx="770" cy="881"/>
                <a:chOff x="2622" y="2559"/>
                <a:chExt cx="770" cy="881"/>
              </a:xfrm>
            </p:grpSpPr>
            <p:sp>
              <p:nvSpPr>
                <p:cNvPr id="46228" name="Freeform 148">
                  <a:extLst>
                    <a:ext uri="{FF2B5EF4-FFF2-40B4-BE49-F238E27FC236}">
                      <a16:creationId xmlns:a16="http://schemas.microsoft.com/office/drawing/2014/main" id="{4B8256EF-5689-C969-8EFF-539E9C7E27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28608">
                  <a:off x="2576" y="2605"/>
                  <a:ext cx="672" cy="579"/>
                </a:xfrm>
                <a:custGeom>
                  <a:avLst/>
                  <a:gdLst>
                    <a:gd name="T0" fmla="*/ 384 w 1399"/>
                    <a:gd name="T1" fmla="*/ 1064 h 1119"/>
                    <a:gd name="T2" fmla="*/ 96 w 1399"/>
                    <a:gd name="T3" fmla="*/ 920 h 1119"/>
                    <a:gd name="T4" fmla="*/ 96 w 1399"/>
                    <a:gd name="T5" fmla="*/ 488 h 1119"/>
                    <a:gd name="T6" fmla="*/ 672 w 1399"/>
                    <a:gd name="T7" fmla="*/ 8 h 1119"/>
                    <a:gd name="T8" fmla="*/ 1296 w 1399"/>
                    <a:gd name="T9" fmla="*/ 440 h 1119"/>
                    <a:gd name="T10" fmla="*/ 1248 w 1399"/>
                    <a:gd name="T11" fmla="*/ 1016 h 1119"/>
                    <a:gd name="T12" fmla="*/ 384 w 1399"/>
                    <a:gd name="T13" fmla="*/ 1064 h 1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99" h="1119">
                      <a:moveTo>
                        <a:pt x="384" y="1064"/>
                      </a:moveTo>
                      <a:cubicBezTo>
                        <a:pt x="192" y="1048"/>
                        <a:pt x="144" y="1016"/>
                        <a:pt x="96" y="920"/>
                      </a:cubicBezTo>
                      <a:cubicBezTo>
                        <a:pt x="48" y="824"/>
                        <a:pt x="0" y="639"/>
                        <a:pt x="96" y="488"/>
                      </a:cubicBezTo>
                      <a:cubicBezTo>
                        <a:pt x="191" y="336"/>
                        <a:pt x="472" y="15"/>
                        <a:pt x="672" y="8"/>
                      </a:cubicBezTo>
                      <a:cubicBezTo>
                        <a:pt x="871" y="0"/>
                        <a:pt x="1200" y="272"/>
                        <a:pt x="1296" y="440"/>
                      </a:cubicBezTo>
                      <a:cubicBezTo>
                        <a:pt x="1391" y="607"/>
                        <a:pt x="1399" y="912"/>
                        <a:pt x="1248" y="1016"/>
                      </a:cubicBezTo>
                      <a:cubicBezTo>
                        <a:pt x="1096" y="1119"/>
                        <a:pt x="576" y="1080"/>
                        <a:pt x="384" y="10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C9900">
                        <a:gamma/>
                        <a:shade val="46275"/>
                        <a:invGamma/>
                      </a:srgbClr>
                    </a:gs>
                    <a:gs pos="100000">
                      <a:srgbClr val="CC99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29" name="Freeform 149">
                  <a:extLst>
                    <a:ext uri="{FF2B5EF4-FFF2-40B4-BE49-F238E27FC236}">
                      <a16:creationId xmlns:a16="http://schemas.microsoft.com/office/drawing/2014/main" id="{33D77428-4254-3ACC-62FF-EC290F6DAF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28608">
                  <a:off x="2918" y="2966"/>
                  <a:ext cx="688" cy="260"/>
                </a:xfrm>
                <a:custGeom>
                  <a:avLst/>
                  <a:gdLst>
                    <a:gd name="T0" fmla="*/ 200 w 1431"/>
                    <a:gd name="T1" fmla="*/ 16 h 503"/>
                    <a:gd name="T2" fmla="*/ 56 w 1431"/>
                    <a:gd name="T3" fmla="*/ 112 h 503"/>
                    <a:gd name="T4" fmla="*/ 8 w 1431"/>
                    <a:gd name="T5" fmla="*/ 256 h 503"/>
                    <a:gd name="T6" fmla="*/ 104 w 1431"/>
                    <a:gd name="T7" fmla="*/ 400 h 503"/>
                    <a:gd name="T8" fmla="*/ 392 w 1431"/>
                    <a:gd name="T9" fmla="*/ 496 h 503"/>
                    <a:gd name="T10" fmla="*/ 632 w 1431"/>
                    <a:gd name="T11" fmla="*/ 400 h 503"/>
                    <a:gd name="T12" fmla="*/ 1160 w 1431"/>
                    <a:gd name="T13" fmla="*/ 496 h 503"/>
                    <a:gd name="T14" fmla="*/ 1400 w 1431"/>
                    <a:gd name="T15" fmla="*/ 352 h 503"/>
                    <a:gd name="T16" fmla="*/ 1352 w 1431"/>
                    <a:gd name="T17" fmla="*/ 112 h 503"/>
                    <a:gd name="T18" fmla="*/ 1016 w 1431"/>
                    <a:gd name="T19" fmla="*/ 16 h 503"/>
                    <a:gd name="T20" fmla="*/ 200 w 1431"/>
                    <a:gd name="T21" fmla="*/ 16 h 5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31" h="503">
                      <a:moveTo>
                        <a:pt x="200" y="16"/>
                      </a:moveTo>
                      <a:cubicBezTo>
                        <a:pt x="40" y="32"/>
                        <a:pt x="88" y="72"/>
                        <a:pt x="56" y="112"/>
                      </a:cubicBezTo>
                      <a:cubicBezTo>
                        <a:pt x="24" y="152"/>
                        <a:pt x="0" y="208"/>
                        <a:pt x="8" y="256"/>
                      </a:cubicBezTo>
                      <a:cubicBezTo>
                        <a:pt x="16" y="304"/>
                        <a:pt x="40" y="360"/>
                        <a:pt x="104" y="400"/>
                      </a:cubicBezTo>
                      <a:cubicBezTo>
                        <a:pt x="167" y="439"/>
                        <a:pt x="304" y="496"/>
                        <a:pt x="392" y="496"/>
                      </a:cubicBezTo>
                      <a:cubicBezTo>
                        <a:pt x="480" y="496"/>
                        <a:pt x="504" y="400"/>
                        <a:pt x="632" y="400"/>
                      </a:cubicBezTo>
                      <a:cubicBezTo>
                        <a:pt x="760" y="400"/>
                        <a:pt x="1032" y="503"/>
                        <a:pt x="1160" y="496"/>
                      </a:cubicBezTo>
                      <a:cubicBezTo>
                        <a:pt x="1287" y="488"/>
                        <a:pt x="1368" y="415"/>
                        <a:pt x="1400" y="352"/>
                      </a:cubicBezTo>
                      <a:cubicBezTo>
                        <a:pt x="1431" y="288"/>
                        <a:pt x="1416" y="168"/>
                        <a:pt x="1352" y="112"/>
                      </a:cubicBezTo>
                      <a:cubicBezTo>
                        <a:pt x="1288" y="56"/>
                        <a:pt x="1208" y="32"/>
                        <a:pt x="1016" y="16"/>
                      </a:cubicBezTo>
                      <a:cubicBezTo>
                        <a:pt x="824" y="0"/>
                        <a:pt x="360" y="0"/>
                        <a:pt x="200" y="1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C9900">
                        <a:gamma/>
                        <a:shade val="46275"/>
                        <a:invGamma/>
                      </a:srgbClr>
                    </a:gs>
                    <a:gs pos="100000">
                      <a:srgbClr val="CC99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6230" name="Text Box 150">
              <a:extLst>
                <a:ext uri="{FF2B5EF4-FFF2-40B4-BE49-F238E27FC236}">
                  <a16:creationId xmlns:a16="http://schemas.microsoft.com/office/drawing/2014/main" id="{DB52817D-1ECB-4F2C-CF2E-68F74999A6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736"/>
              <a:ext cx="6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Ribosome</a:t>
              </a:r>
            </a:p>
          </p:txBody>
        </p:sp>
      </p:grpSp>
      <p:grpSp>
        <p:nvGrpSpPr>
          <p:cNvPr id="46252" name="Group 172">
            <a:extLst>
              <a:ext uri="{FF2B5EF4-FFF2-40B4-BE49-F238E27FC236}">
                <a16:creationId xmlns:a16="http://schemas.microsoft.com/office/drawing/2014/main" id="{06D9718E-4EE4-F0E9-FFC6-9F9A430DB4D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114800"/>
            <a:ext cx="2312988" cy="1804988"/>
            <a:chOff x="672" y="2592"/>
            <a:chExt cx="1457" cy="1137"/>
          </a:xfrm>
        </p:grpSpPr>
        <p:grpSp>
          <p:nvGrpSpPr>
            <p:cNvPr id="46250" name="Group 170">
              <a:extLst>
                <a:ext uri="{FF2B5EF4-FFF2-40B4-BE49-F238E27FC236}">
                  <a16:creationId xmlns:a16="http://schemas.microsoft.com/office/drawing/2014/main" id="{AC322019-9824-4183-AA86-3E2E37C3EB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592"/>
              <a:ext cx="1457" cy="1137"/>
              <a:chOff x="672" y="2592"/>
              <a:chExt cx="1457" cy="1137"/>
            </a:xfrm>
          </p:grpSpPr>
          <p:grpSp>
            <p:nvGrpSpPr>
              <p:cNvPr id="46244" name="Group 164">
                <a:extLst>
                  <a:ext uri="{FF2B5EF4-FFF2-40B4-BE49-F238E27FC236}">
                    <a16:creationId xmlns:a16="http://schemas.microsoft.com/office/drawing/2014/main" id="{AAE8EADE-B287-5760-88F8-94B4927C07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2" y="2592"/>
                <a:ext cx="816" cy="584"/>
                <a:chOff x="672" y="2592"/>
                <a:chExt cx="816" cy="584"/>
              </a:xfrm>
            </p:grpSpPr>
            <p:sp>
              <p:nvSpPr>
                <p:cNvPr id="46233" name="Freeform 153">
                  <a:extLst>
                    <a:ext uri="{FF2B5EF4-FFF2-40B4-BE49-F238E27FC236}">
                      <a16:creationId xmlns:a16="http://schemas.microsoft.com/office/drawing/2014/main" id="{BC551A4C-6A83-F248-038F-B983B9E5C1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2688"/>
                  <a:ext cx="816" cy="488"/>
                </a:xfrm>
                <a:custGeom>
                  <a:avLst/>
                  <a:gdLst>
                    <a:gd name="T0" fmla="*/ 816 w 816"/>
                    <a:gd name="T1" fmla="*/ 480 h 488"/>
                    <a:gd name="T2" fmla="*/ 624 w 816"/>
                    <a:gd name="T3" fmla="*/ 432 h 488"/>
                    <a:gd name="T4" fmla="*/ 432 w 816"/>
                    <a:gd name="T5" fmla="*/ 144 h 488"/>
                    <a:gd name="T6" fmla="*/ 0 w 816"/>
                    <a:gd name="T7" fmla="*/ 0 h 4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16" h="488">
                      <a:moveTo>
                        <a:pt x="816" y="480"/>
                      </a:moveTo>
                      <a:cubicBezTo>
                        <a:pt x="752" y="484"/>
                        <a:pt x="688" y="488"/>
                        <a:pt x="624" y="432"/>
                      </a:cubicBezTo>
                      <a:cubicBezTo>
                        <a:pt x="560" y="376"/>
                        <a:pt x="535" y="215"/>
                        <a:pt x="432" y="144"/>
                      </a:cubicBezTo>
                      <a:cubicBezTo>
                        <a:pt x="328" y="72"/>
                        <a:pt x="164" y="36"/>
                        <a:pt x="0" y="0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66003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38" name="Oval 158">
                  <a:extLst>
                    <a:ext uri="{FF2B5EF4-FFF2-40B4-BE49-F238E27FC236}">
                      <a16:creationId xmlns:a16="http://schemas.microsoft.com/office/drawing/2014/main" id="{82613B09-A4BA-8F55-3F2C-6F75B9ADCE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0" y="2976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39" name="AutoShape 159">
                  <a:extLst>
                    <a:ext uri="{FF2B5EF4-FFF2-40B4-BE49-F238E27FC236}">
                      <a16:creationId xmlns:a16="http://schemas.microsoft.com/office/drawing/2014/main" id="{FF2392CA-F84D-1F7E-E676-F399E0C40A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0" y="2592"/>
                  <a:ext cx="240" cy="228"/>
                </a:xfrm>
                <a:prstGeom prst="pentagon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40" name="Rectangle 160">
                  <a:extLst>
                    <a:ext uri="{FF2B5EF4-FFF2-40B4-BE49-F238E27FC236}">
                      <a16:creationId xmlns:a16="http://schemas.microsoft.com/office/drawing/2014/main" id="{FE0389A7-37F9-7C83-31F8-65925BAEED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5" y="2768"/>
                  <a:ext cx="192" cy="192"/>
                </a:xfrm>
                <a:prstGeom prst="rect">
                  <a:avLst/>
                </a:prstGeom>
                <a:solidFill>
                  <a:srgbClr val="FF66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226" name="Group 146">
                <a:extLst>
                  <a:ext uri="{FF2B5EF4-FFF2-40B4-BE49-F238E27FC236}">
                    <a16:creationId xmlns:a16="http://schemas.microsoft.com/office/drawing/2014/main" id="{3F83388E-CD23-15C7-3058-9FD39A0CC8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96779">
                <a:off x="1304" y="2903"/>
                <a:ext cx="770" cy="881"/>
                <a:chOff x="2622" y="2559"/>
                <a:chExt cx="770" cy="881"/>
              </a:xfrm>
            </p:grpSpPr>
            <p:sp>
              <p:nvSpPr>
                <p:cNvPr id="46219" name="Freeform 139">
                  <a:extLst>
                    <a:ext uri="{FF2B5EF4-FFF2-40B4-BE49-F238E27FC236}">
                      <a16:creationId xmlns:a16="http://schemas.microsoft.com/office/drawing/2014/main" id="{2ACF96AF-710E-4AAF-4D6F-B817C98C23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28608">
                  <a:off x="2576" y="2605"/>
                  <a:ext cx="672" cy="579"/>
                </a:xfrm>
                <a:custGeom>
                  <a:avLst/>
                  <a:gdLst>
                    <a:gd name="T0" fmla="*/ 384 w 1399"/>
                    <a:gd name="T1" fmla="*/ 1064 h 1119"/>
                    <a:gd name="T2" fmla="*/ 96 w 1399"/>
                    <a:gd name="T3" fmla="*/ 920 h 1119"/>
                    <a:gd name="T4" fmla="*/ 96 w 1399"/>
                    <a:gd name="T5" fmla="*/ 488 h 1119"/>
                    <a:gd name="T6" fmla="*/ 672 w 1399"/>
                    <a:gd name="T7" fmla="*/ 8 h 1119"/>
                    <a:gd name="T8" fmla="*/ 1296 w 1399"/>
                    <a:gd name="T9" fmla="*/ 440 h 1119"/>
                    <a:gd name="T10" fmla="*/ 1248 w 1399"/>
                    <a:gd name="T11" fmla="*/ 1016 h 1119"/>
                    <a:gd name="T12" fmla="*/ 384 w 1399"/>
                    <a:gd name="T13" fmla="*/ 1064 h 1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99" h="1119">
                      <a:moveTo>
                        <a:pt x="384" y="1064"/>
                      </a:moveTo>
                      <a:cubicBezTo>
                        <a:pt x="192" y="1048"/>
                        <a:pt x="144" y="1016"/>
                        <a:pt x="96" y="920"/>
                      </a:cubicBezTo>
                      <a:cubicBezTo>
                        <a:pt x="48" y="824"/>
                        <a:pt x="0" y="639"/>
                        <a:pt x="96" y="488"/>
                      </a:cubicBezTo>
                      <a:cubicBezTo>
                        <a:pt x="191" y="336"/>
                        <a:pt x="472" y="15"/>
                        <a:pt x="672" y="8"/>
                      </a:cubicBezTo>
                      <a:cubicBezTo>
                        <a:pt x="871" y="0"/>
                        <a:pt x="1200" y="272"/>
                        <a:pt x="1296" y="440"/>
                      </a:cubicBezTo>
                      <a:cubicBezTo>
                        <a:pt x="1391" y="607"/>
                        <a:pt x="1399" y="912"/>
                        <a:pt x="1248" y="1016"/>
                      </a:cubicBezTo>
                      <a:cubicBezTo>
                        <a:pt x="1096" y="1119"/>
                        <a:pt x="576" y="1080"/>
                        <a:pt x="384" y="10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C9900">
                        <a:gamma/>
                        <a:shade val="46275"/>
                        <a:invGamma/>
                      </a:srgbClr>
                    </a:gs>
                    <a:gs pos="100000">
                      <a:srgbClr val="CC99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20" name="Freeform 140">
                  <a:extLst>
                    <a:ext uri="{FF2B5EF4-FFF2-40B4-BE49-F238E27FC236}">
                      <a16:creationId xmlns:a16="http://schemas.microsoft.com/office/drawing/2014/main" id="{FA6C0DC1-1F53-EA48-4389-F924CEC589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28608">
                  <a:off x="2918" y="2966"/>
                  <a:ext cx="688" cy="260"/>
                </a:xfrm>
                <a:custGeom>
                  <a:avLst/>
                  <a:gdLst>
                    <a:gd name="T0" fmla="*/ 200 w 1431"/>
                    <a:gd name="T1" fmla="*/ 16 h 503"/>
                    <a:gd name="T2" fmla="*/ 56 w 1431"/>
                    <a:gd name="T3" fmla="*/ 112 h 503"/>
                    <a:gd name="T4" fmla="*/ 8 w 1431"/>
                    <a:gd name="T5" fmla="*/ 256 h 503"/>
                    <a:gd name="T6" fmla="*/ 104 w 1431"/>
                    <a:gd name="T7" fmla="*/ 400 h 503"/>
                    <a:gd name="T8" fmla="*/ 392 w 1431"/>
                    <a:gd name="T9" fmla="*/ 496 h 503"/>
                    <a:gd name="T10" fmla="*/ 632 w 1431"/>
                    <a:gd name="T11" fmla="*/ 400 h 503"/>
                    <a:gd name="T12" fmla="*/ 1160 w 1431"/>
                    <a:gd name="T13" fmla="*/ 496 h 503"/>
                    <a:gd name="T14" fmla="*/ 1400 w 1431"/>
                    <a:gd name="T15" fmla="*/ 352 h 503"/>
                    <a:gd name="T16" fmla="*/ 1352 w 1431"/>
                    <a:gd name="T17" fmla="*/ 112 h 503"/>
                    <a:gd name="T18" fmla="*/ 1016 w 1431"/>
                    <a:gd name="T19" fmla="*/ 16 h 503"/>
                    <a:gd name="T20" fmla="*/ 200 w 1431"/>
                    <a:gd name="T21" fmla="*/ 16 h 5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31" h="503">
                      <a:moveTo>
                        <a:pt x="200" y="16"/>
                      </a:moveTo>
                      <a:cubicBezTo>
                        <a:pt x="40" y="32"/>
                        <a:pt x="88" y="72"/>
                        <a:pt x="56" y="112"/>
                      </a:cubicBezTo>
                      <a:cubicBezTo>
                        <a:pt x="24" y="152"/>
                        <a:pt x="0" y="208"/>
                        <a:pt x="8" y="256"/>
                      </a:cubicBezTo>
                      <a:cubicBezTo>
                        <a:pt x="16" y="304"/>
                        <a:pt x="40" y="360"/>
                        <a:pt x="104" y="400"/>
                      </a:cubicBezTo>
                      <a:cubicBezTo>
                        <a:pt x="167" y="439"/>
                        <a:pt x="304" y="496"/>
                        <a:pt x="392" y="496"/>
                      </a:cubicBezTo>
                      <a:cubicBezTo>
                        <a:pt x="480" y="496"/>
                        <a:pt x="504" y="400"/>
                        <a:pt x="632" y="400"/>
                      </a:cubicBezTo>
                      <a:cubicBezTo>
                        <a:pt x="760" y="400"/>
                        <a:pt x="1032" y="503"/>
                        <a:pt x="1160" y="496"/>
                      </a:cubicBezTo>
                      <a:cubicBezTo>
                        <a:pt x="1287" y="488"/>
                        <a:pt x="1368" y="415"/>
                        <a:pt x="1400" y="352"/>
                      </a:cubicBezTo>
                      <a:cubicBezTo>
                        <a:pt x="1431" y="288"/>
                        <a:pt x="1416" y="168"/>
                        <a:pt x="1352" y="112"/>
                      </a:cubicBezTo>
                      <a:cubicBezTo>
                        <a:pt x="1288" y="56"/>
                        <a:pt x="1208" y="32"/>
                        <a:pt x="1016" y="16"/>
                      </a:cubicBezTo>
                      <a:cubicBezTo>
                        <a:pt x="824" y="0"/>
                        <a:pt x="360" y="0"/>
                        <a:pt x="200" y="1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C9900">
                        <a:gamma/>
                        <a:shade val="46275"/>
                        <a:invGamma/>
                      </a:srgbClr>
                    </a:gs>
                    <a:gs pos="100000">
                      <a:srgbClr val="CC99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6231" name="Text Box 151">
              <a:extLst>
                <a:ext uri="{FF2B5EF4-FFF2-40B4-BE49-F238E27FC236}">
                  <a16:creationId xmlns:a16="http://schemas.microsoft.com/office/drawing/2014/main" id="{CF0C6898-713B-11A1-97A1-867C5500A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120"/>
              <a:ext cx="6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Ribosome</a:t>
              </a:r>
            </a:p>
          </p:txBody>
        </p:sp>
      </p:grpSp>
      <p:grpSp>
        <p:nvGrpSpPr>
          <p:cNvPr id="46248" name="Group 168">
            <a:extLst>
              <a:ext uri="{FF2B5EF4-FFF2-40B4-BE49-F238E27FC236}">
                <a16:creationId xmlns:a16="http://schemas.microsoft.com/office/drawing/2014/main" id="{23913636-85B3-408E-253C-FB14A1EC4D7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971800"/>
            <a:ext cx="6400800" cy="2590800"/>
            <a:chOff x="96" y="1872"/>
            <a:chExt cx="4032" cy="1632"/>
          </a:xfrm>
        </p:grpSpPr>
        <p:grpSp>
          <p:nvGrpSpPr>
            <p:cNvPr id="46246" name="Group 166">
              <a:extLst>
                <a:ext uri="{FF2B5EF4-FFF2-40B4-BE49-F238E27FC236}">
                  <a16:creationId xmlns:a16="http://schemas.microsoft.com/office/drawing/2014/main" id="{D537F8C1-CB66-DA5A-0955-3D3E6267D6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" y="2280"/>
              <a:ext cx="3552" cy="1224"/>
              <a:chOff x="96" y="2280"/>
              <a:chExt cx="3552" cy="1224"/>
            </a:xfrm>
          </p:grpSpPr>
          <p:sp>
            <p:nvSpPr>
              <p:cNvPr id="46104" name="Freeform 24">
                <a:extLst>
                  <a:ext uri="{FF2B5EF4-FFF2-40B4-BE49-F238E27FC236}">
                    <a16:creationId xmlns:a16="http://schemas.microsoft.com/office/drawing/2014/main" id="{E7EB305A-6F13-1365-615D-6FED5AB5C0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" y="2280"/>
                <a:ext cx="3408" cy="1223"/>
              </a:xfrm>
              <a:custGeom>
                <a:avLst/>
                <a:gdLst>
                  <a:gd name="T0" fmla="*/ 3504 w 3504"/>
                  <a:gd name="T1" fmla="*/ 0 h 1223"/>
                  <a:gd name="T2" fmla="*/ 3120 w 3504"/>
                  <a:gd name="T3" fmla="*/ 336 h 1223"/>
                  <a:gd name="T4" fmla="*/ 3024 w 3504"/>
                  <a:gd name="T5" fmla="*/ 720 h 1223"/>
                  <a:gd name="T6" fmla="*/ 2544 w 3504"/>
                  <a:gd name="T7" fmla="*/ 1104 h 1223"/>
                  <a:gd name="T8" fmla="*/ 1536 w 3504"/>
                  <a:gd name="T9" fmla="*/ 1200 h 1223"/>
                  <a:gd name="T10" fmla="*/ 624 w 3504"/>
                  <a:gd name="T11" fmla="*/ 960 h 1223"/>
                  <a:gd name="T12" fmla="*/ 0 w 3504"/>
                  <a:gd name="T13" fmla="*/ 1104 h 1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04" h="1223">
                    <a:moveTo>
                      <a:pt x="3504" y="0"/>
                    </a:moveTo>
                    <a:cubicBezTo>
                      <a:pt x="3351" y="108"/>
                      <a:pt x="3199" y="216"/>
                      <a:pt x="3120" y="336"/>
                    </a:cubicBezTo>
                    <a:cubicBezTo>
                      <a:pt x="3040" y="455"/>
                      <a:pt x="3119" y="592"/>
                      <a:pt x="3024" y="720"/>
                    </a:cubicBezTo>
                    <a:cubicBezTo>
                      <a:pt x="2928" y="847"/>
                      <a:pt x="2791" y="1024"/>
                      <a:pt x="2544" y="1104"/>
                    </a:cubicBezTo>
                    <a:cubicBezTo>
                      <a:pt x="2296" y="1183"/>
                      <a:pt x="1855" y="1223"/>
                      <a:pt x="1536" y="1200"/>
                    </a:cubicBezTo>
                    <a:cubicBezTo>
                      <a:pt x="1216" y="1176"/>
                      <a:pt x="879" y="975"/>
                      <a:pt x="624" y="960"/>
                    </a:cubicBezTo>
                    <a:cubicBezTo>
                      <a:pt x="368" y="944"/>
                      <a:pt x="184" y="1024"/>
                      <a:pt x="0" y="1104"/>
                    </a:cubicBezTo>
                  </a:path>
                </a:pathLst>
              </a:custGeom>
              <a:noFill/>
              <a:ln w="76200" cap="flat" cmpd="sng">
                <a:solidFill>
                  <a:srgbClr val="FF66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8" name="Text Box 28">
                <a:extLst>
                  <a:ext uri="{FF2B5EF4-FFF2-40B4-BE49-F238E27FC236}">
                    <a16:creationId xmlns:a16="http://schemas.microsoft.com/office/drawing/2014/main" id="{7A1E43C1-12BA-B819-B6DB-1161B276B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" y="3312"/>
                <a:ext cx="20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5’</a:t>
                </a:r>
              </a:p>
            </p:txBody>
          </p:sp>
          <p:sp>
            <p:nvSpPr>
              <p:cNvPr id="46216" name="Text Box 136">
                <a:extLst>
                  <a:ext uri="{FF2B5EF4-FFF2-40B4-BE49-F238E27FC236}">
                    <a16:creationId xmlns:a16="http://schemas.microsoft.com/office/drawing/2014/main" id="{5755FCAE-8771-B27C-D3B4-3E88EF7E00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" y="2995"/>
                <a:ext cx="59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b="1">
                    <a:solidFill>
                      <a:srgbClr val="FF66FF"/>
                    </a:solidFill>
                  </a:rPr>
                  <a:t>mRNA</a:t>
                </a:r>
              </a:p>
            </p:txBody>
          </p:sp>
        </p:grpSp>
        <p:sp>
          <p:nvSpPr>
            <p:cNvPr id="46103" name="Oval 23">
              <a:extLst>
                <a:ext uri="{FF2B5EF4-FFF2-40B4-BE49-F238E27FC236}">
                  <a16:creationId xmlns:a16="http://schemas.microsoft.com/office/drawing/2014/main" id="{CBECCEF5-ED56-B983-395B-084A46CF3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872"/>
              <a:ext cx="672" cy="672"/>
            </a:xfrm>
            <a:prstGeom prst="ellipse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/>
                <a:t>RNA</a:t>
              </a:r>
            </a:p>
            <a:p>
              <a:pPr algn="ctr"/>
              <a:r>
                <a:rPr lang="en-US" altLang="en-US" sz="2400" b="1"/>
                <a:t>Pol.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>
            <a:extLst>
              <a:ext uri="{FF2B5EF4-FFF2-40B4-BE49-F238E27FC236}">
                <a16:creationId xmlns:a16="http://schemas.microsoft.com/office/drawing/2014/main" id="{9D41936E-9763-C508-3921-38B066896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117013" cy="605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300" b="1">
                <a:latin typeface="Courier" charset="0"/>
              </a:rPr>
              <a:t>                           </a:t>
            </a:r>
            <a:r>
              <a:rPr lang="en-US" altLang="en-US" sz="2300" b="1">
                <a:solidFill>
                  <a:schemeClr val="tx2"/>
                </a:solidFill>
                <a:latin typeface="Courier" charset="0"/>
              </a:rPr>
              <a:t>Met-Lys-Ala-Ile-Phe-Val-</a:t>
            </a:r>
            <a:endParaRPr lang="en-US" altLang="en-US" sz="2300" b="1">
              <a:latin typeface="Courier" charset="0"/>
            </a:endParaRPr>
          </a:p>
          <a:p>
            <a:r>
              <a:rPr lang="en-US" altLang="en-US" sz="2300" b="1">
                <a:latin typeface="Courier" charset="0"/>
              </a:rPr>
              <a:t>AAGUUCACGUAAAAAGGGUAUCGACA-AUG-AAA-GCA-AUU-UUC-GUA-</a:t>
            </a:r>
          </a:p>
          <a:p>
            <a:endParaRPr lang="en-US" altLang="en-US" sz="2300" b="1">
              <a:latin typeface="Courier" charset="0"/>
            </a:endParaRPr>
          </a:p>
          <a:p>
            <a:r>
              <a:rPr lang="en-US" altLang="en-US" sz="2300" b="1">
                <a:solidFill>
                  <a:schemeClr val="tx2"/>
                </a:solidFill>
                <a:latin typeface="Courier" charset="0"/>
              </a:rPr>
              <a:t>Leu-Lys-Gly-</a:t>
            </a:r>
            <a:r>
              <a:rPr lang="en-US" altLang="en-US" sz="2300" b="1">
                <a:solidFill>
                  <a:srgbClr val="FF66FF"/>
                </a:solidFill>
                <a:latin typeface="Courier" charset="0"/>
              </a:rPr>
              <a:t>Trp-Trp</a:t>
            </a:r>
            <a:r>
              <a:rPr lang="en-US" altLang="en-US" sz="2300" b="1">
                <a:solidFill>
                  <a:schemeClr val="tx2"/>
                </a:solidFill>
                <a:latin typeface="Courier" charset="0"/>
              </a:rPr>
              <a:t>-Arg-Thr-Ser-STOP</a:t>
            </a:r>
            <a:endParaRPr lang="en-US" altLang="en-US" sz="2300" b="1">
              <a:latin typeface="Courier" charset="0"/>
            </a:endParaRPr>
          </a:p>
          <a:p>
            <a:r>
              <a:rPr lang="en-US" altLang="en-US" sz="2300" b="1">
                <a:latin typeface="Courier" charset="0"/>
              </a:rPr>
              <a:t>CUG-AAA-GGU-</a:t>
            </a:r>
            <a:r>
              <a:rPr lang="en-US" altLang="en-US" sz="2300" b="1">
                <a:solidFill>
                  <a:schemeClr val="hlink"/>
                </a:solidFill>
                <a:latin typeface="Courier" charset="0"/>
              </a:rPr>
              <a:t>UGG-UGG</a:t>
            </a:r>
            <a:r>
              <a:rPr lang="en-US" altLang="en-US" sz="2300" b="1">
                <a:solidFill>
                  <a:srgbClr val="FF9900"/>
                </a:solidFill>
                <a:latin typeface="Courier" charset="0"/>
              </a:rPr>
              <a:t>-CGC-ACU-UCC</a:t>
            </a:r>
            <a:r>
              <a:rPr lang="en-US" altLang="en-US" sz="2300" b="1">
                <a:latin typeface="Courier" charset="0"/>
              </a:rPr>
              <a:t>-UGA-AAC</a:t>
            </a:r>
            <a:r>
              <a:rPr lang="en-US" altLang="en-US" sz="2300" b="1">
                <a:solidFill>
                  <a:schemeClr val="accent2"/>
                </a:solidFill>
                <a:latin typeface="Courier" charset="0"/>
              </a:rPr>
              <a:t>GGGCAGUGUAUU</a:t>
            </a:r>
          </a:p>
          <a:p>
            <a:endParaRPr lang="en-US" altLang="en-US" sz="2300" b="1">
              <a:solidFill>
                <a:schemeClr val="accent2"/>
              </a:solidFill>
              <a:latin typeface="Courier" charset="0"/>
            </a:endParaRPr>
          </a:p>
          <a:p>
            <a:endParaRPr lang="en-US" altLang="en-US" sz="2300" b="1">
              <a:solidFill>
                <a:schemeClr val="accent2"/>
              </a:solidFill>
              <a:latin typeface="Courier" charset="0"/>
            </a:endParaRPr>
          </a:p>
          <a:p>
            <a:r>
              <a:rPr lang="en-US" altLang="en-US" sz="2300" b="1">
                <a:solidFill>
                  <a:schemeClr val="accent2"/>
                </a:solidFill>
                <a:latin typeface="Courier" charset="0"/>
              </a:rPr>
              <a:t>CACCA</a:t>
            </a:r>
            <a:r>
              <a:rPr lang="en-US" altLang="en-US" sz="2300" b="1">
                <a:latin typeface="Courier" charset="0"/>
              </a:rPr>
              <a:t>UGCGUAAAGCAAUCAG</a:t>
            </a:r>
            <a:r>
              <a:rPr lang="en-US" altLang="en-US" sz="2300" b="1">
                <a:solidFill>
                  <a:srgbClr val="99CC00"/>
                </a:solidFill>
                <a:latin typeface="Courier" charset="0"/>
              </a:rPr>
              <a:t>AUACCCAGCCCGCC</a:t>
            </a:r>
            <a:r>
              <a:rPr lang="en-US" altLang="en-US" sz="2300" b="1">
                <a:latin typeface="Courier" charset="0"/>
              </a:rPr>
              <a:t>UAAU</a:t>
            </a:r>
            <a:r>
              <a:rPr lang="en-US" altLang="en-US" sz="2300" b="1">
                <a:solidFill>
                  <a:schemeClr val="accent1"/>
                </a:solidFill>
                <a:latin typeface="Courier" charset="0"/>
              </a:rPr>
              <a:t>GAGCGGGCUU</a:t>
            </a:r>
            <a:r>
              <a:rPr lang="en-US" altLang="en-US" sz="2300" b="1">
                <a:solidFill>
                  <a:schemeClr val="bg2"/>
                </a:solidFill>
                <a:latin typeface="Courier" charset="0"/>
              </a:rPr>
              <a:t>UU</a:t>
            </a:r>
            <a:endParaRPr lang="en-US" altLang="en-US" sz="2300" b="1">
              <a:latin typeface="Courier" charset="0"/>
            </a:endParaRPr>
          </a:p>
          <a:p>
            <a:endParaRPr lang="en-US" altLang="en-US" sz="2300" b="1">
              <a:latin typeface="Courier" charset="0"/>
            </a:endParaRPr>
          </a:p>
          <a:p>
            <a:r>
              <a:rPr lang="en-US" altLang="en-US" sz="2300" b="1">
                <a:solidFill>
                  <a:schemeClr val="accent1"/>
                </a:solidFill>
                <a:latin typeface="Courier" charset="0"/>
              </a:rPr>
              <a:t>                           </a:t>
            </a:r>
            <a:r>
              <a:rPr lang="en-US" altLang="en-US" sz="2300" b="1">
                <a:solidFill>
                  <a:srgbClr val="969696"/>
                </a:solidFill>
                <a:latin typeface="Courier" charset="0"/>
              </a:rPr>
              <a:t>Met-Gln-Thr-Gln-Lys-Pro</a:t>
            </a:r>
            <a:endParaRPr lang="en-US" altLang="en-US" sz="2300" b="1">
              <a:latin typeface="Courier" charset="0"/>
            </a:endParaRPr>
          </a:p>
          <a:p>
            <a:r>
              <a:rPr lang="en-US" altLang="en-US" sz="2300" b="1">
                <a:solidFill>
                  <a:schemeClr val="bg2"/>
                </a:solidFill>
                <a:latin typeface="Courier" charset="0"/>
              </a:rPr>
              <a:t>UUUU</a:t>
            </a:r>
            <a:r>
              <a:rPr lang="en-US" altLang="en-US" sz="2300" b="1">
                <a:latin typeface="Courier" charset="0"/>
              </a:rPr>
              <a:t>-GAACAAAAUUAGAGAAUAACA-AUG-CAA-ACA-CAA-AAA-CCG</a:t>
            </a:r>
          </a:p>
          <a:p>
            <a:r>
              <a:rPr lang="en-US" altLang="en-US" sz="2300" b="1" i="1">
                <a:solidFill>
                  <a:srgbClr val="969696"/>
                </a:solidFill>
              </a:rPr>
              <a:t>                                                                trpE</a:t>
            </a:r>
            <a:r>
              <a:rPr lang="en-US" altLang="en-US" sz="2300" b="1">
                <a:solidFill>
                  <a:srgbClr val="969696"/>
                </a:solidFill>
                <a:latin typeface="Courier" charset="0"/>
              </a:rPr>
              <a:t> . . .</a:t>
            </a:r>
          </a:p>
          <a:p>
            <a:r>
              <a:rPr lang="en-US" altLang="en-US" sz="2300" b="1">
                <a:solidFill>
                  <a:schemeClr val="bg2"/>
                </a:solidFill>
              </a:rPr>
              <a:t>Terminator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67F6AECE-89D8-F9C7-E59A-76F5ECD49E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The Trp Leader and Attenuator</a:t>
            </a:r>
          </a:p>
        </p:txBody>
      </p:sp>
      <p:grpSp>
        <p:nvGrpSpPr>
          <p:cNvPr id="47128" name="Group 24">
            <a:extLst>
              <a:ext uri="{FF2B5EF4-FFF2-40B4-BE49-F238E27FC236}">
                <a16:creationId xmlns:a16="http://schemas.microsoft.com/office/drawing/2014/main" id="{F2BDB344-7B2F-3DCE-F7C8-AA34E072AE74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3460750"/>
            <a:ext cx="4806950" cy="1690688"/>
            <a:chOff x="2256" y="2180"/>
            <a:chExt cx="3028" cy="1065"/>
          </a:xfrm>
        </p:grpSpPr>
        <p:sp>
          <p:nvSpPr>
            <p:cNvPr id="47124" name="Text Box 20">
              <a:extLst>
                <a:ext uri="{FF2B5EF4-FFF2-40B4-BE49-F238E27FC236}">
                  <a16:creationId xmlns:a16="http://schemas.microsoft.com/office/drawing/2014/main" id="{BC820372-102B-76FB-D5A0-08396E2F1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288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1"/>
                  </a:solidFill>
                </a:rPr>
                <a:t>4</a:t>
              </a:r>
            </a:p>
          </p:txBody>
        </p:sp>
        <p:sp>
          <p:nvSpPr>
            <p:cNvPr id="47125" name="Text Box 21">
              <a:extLst>
                <a:ext uri="{FF2B5EF4-FFF2-40B4-BE49-F238E27FC236}">
                  <a16:creationId xmlns:a16="http://schemas.microsoft.com/office/drawing/2014/main" id="{22E31E7C-8AB6-38EB-7224-AFBF980DEF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18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9900"/>
                  </a:solidFill>
                </a:rPr>
                <a:t>1</a:t>
              </a:r>
            </a:p>
          </p:txBody>
        </p:sp>
        <p:sp>
          <p:nvSpPr>
            <p:cNvPr id="47126" name="Text Box 22">
              <a:extLst>
                <a:ext uri="{FF2B5EF4-FFF2-40B4-BE49-F238E27FC236}">
                  <a16:creationId xmlns:a16="http://schemas.microsoft.com/office/drawing/2014/main" id="{04323F61-5862-2497-5B40-D50ECA2AD2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218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7127" name="Text Box 23">
              <a:extLst>
                <a:ext uri="{FF2B5EF4-FFF2-40B4-BE49-F238E27FC236}">
                  <a16:creationId xmlns:a16="http://schemas.microsoft.com/office/drawing/2014/main" id="{2E20125C-CB82-1F30-4D2E-473E09AA13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88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99CC00"/>
                  </a:solidFill>
                </a:rPr>
                <a:t>3</a:t>
              </a:r>
            </a:p>
          </p:txBody>
        </p:sp>
      </p:grpSp>
      <p:grpSp>
        <p:nvGrpSpPr>
          <p:cNvPr id="47131" name="Group 27">
            <a:extLst>
              <a:ext uri="{FF2B5EF4-FFF2-40B4-BE49-F238E27FC236}">
                <a16:creationId xmlns:a16="http://schemas.microsoft.com/office/drawing/2014/main" id="{72E0609C-9C38-F0E0-C849-8539F875DA4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438400"/>
            <a:ext cx="8839200" cy="3124200"/>
            <a:chOff x="96" y="1536"/>
            <a:chExt cx="5568" cy="1968"/>
          </a:xfrm>
        </p:grpSpPr>
        <p:sp>
          <p:nvSpPr>
            <p:cNvPr id="47119" name="Line 15">
              <a:extLst>
                <a:ext uri="{FF2B5EF4-FFF2-40B4-BE49-F238E27FC236}">
                  <a16:creationId xmlns:a16="http://schemas.microsoft.com/office/drawing/2014/main" id="{B170F350-4D0C-4900-3D5B-4166F4046E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880"/>
              <a:ext cx="552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8" name="Line 14">
              <a:extLst>
                <a:ext uri="{FF2B5EF4-FFF2-40B4-BE49-F238E27FC236}">
                  <a16:creationId xmlns:a16="http://schemas.microsoft.com/office/drawing/2014/main" id="{CD6495CD-F11B-3B3A-5D92-C9C6EA6DC8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208"/>
              <a:ext cx="552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2" name="Line 8">
              <a:extLst>
                <a:ext uri="{FF2B5EF4-FFF2-40B4-BE49-F238E27FC236}">
                  <a16:creationId xmlns:a16="http://schemas.microsoft.com/office/drawing/2014/main" id="{0BFEE5F4-8805-99C0-81CB-ABF35D383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208"/>
              <a:ext cx="2160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1" name="Line 7">
              <a:extLst>
                <a:ext uri="{FF2B5EF4-FFF2-40B4-BE49-F238E27FC236}">
                  <a16:creationId xmlns:a16="http://schemas.microsoft.com/office/drawing/2014/main" id="{A104B843-77E5-3F91-8115-72CA7AB6DA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2" y="2880"/>
              <a:ext cx="192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4" name="Line 10">
              <a:extLst>
                <a:ext uri="{FF2B5EF4-FFF2-40B4-BE49-F238E27FC236}">
                  <a16:creationId xmlns:a16="http://schemas.microsoft.com/office/drawing/2014/main" id="{26FF1C1E-4169-5287-B639-14DAAFD20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208"/>
              <a:ext cx="864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5" name="Line 11">
              <a:extLst>
                <a:ext uri="{FF2B5EF4-FFF2-40B4-BE49-F238E27FC236}">
                  <a16:creationId xmlns:a16="http://schemas.microsoft.com/office/drawing/2014/main" id="{148904E1-A6D7-B10E-77A8-91057A6102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2208"/>
              <a:ext cx="1296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6" name="Line 12">
              <a:extLst>
                <a:ext uri="{FF2B5EF4-FFF2-40B4-BE49-F238E27FC236}">
                  <a16:creationId xmlns:a16="http://schemas.microsoft.com/office/drawing/2014/main" id="{37FDB7E3-5558-C55D-4E02-6540662EDC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880"/>
              <a:ext cx="4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7" name="Line 13">
              <a:extLst>
                <a:ext uri="{FF2B5EF4-FFF2-40B4-BE49-F238E27FC236}">
                  <a16:creationId xmlns:a16="http://schemas.microsoft.com/office/drawing/2014/main" id="{71611801-0FC1-9F16-3E77-9586D7B99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584" cy="0"/>
            </a:xfrm>
            <a:prstGeom prst="line">
              <a:avLst/>
            </a:prstGeom>
            <a:noFill/>
            <a:ln w="762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0" name="Line 16">
              <a:extLst>
                <a:ext uri="{FF2B5EF4-FFF2-40B4-BE49-F238E27FC236}">
                  <a16:creationId xmlns:a16="http://schemas.microsoft.com/office/drawing/2014/main" id="{787CBC39-D8D1-30B3-796D-098159A770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536"/>
              <a:ext cx="552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2" name="Line 18">
              <a:extLst>
                <a:ext uri="{FF2B5EF4-FFF2-40B4-BE49-F238E27FC236}">
                  <a16:creationId xmlns:a16="http://schemas.microsoft.com/office/drawing/2014/main" id="{2CCA2CDB-D6A5-DE7A-A79E-0A44DE5E01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3504"/>
              <a:ext cx="432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0" name="Line 26">
              <a:extLst>
                <a:ext uri="{FF2B5EF4-FFF2-40B4-BE49-F238E27FC236}">
                  <a16:creationId xmlns:a16="http://schemas.microsoft.com/office/drawing/2014/main" id="{C1F3BC7F-2822-3BC2-D515-E027530224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2880"/>
              <a:ext cx="1104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6BD734A-648B-8601-1A08-24902AC1E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The mRNA Sequence Can Fold In Two Ways</a:t>
            </a:r>
          </a:p>
        </p:txBody>
      </p:sp>
      <p:grpSp>
        <p:nvGrpSpPr>
          <p:cNvPr id="48155" name="Group 27">
            <a:extLst>
              <a:ext uri="{FF2B5EF4-FFF2-40B4-BE49-F238E27FC236}">
                <a16:creationId xmlns:a16="http://schemas.microsoft.com/office/drawing/2014/main" id="{593AC82D-A69F-A341-E1DA-DB9D970FFAAD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905000"/>
            <a:ext cx="2212975" cy="3641725"/>
            <a:chOff x="558" y="1728"/>
            <a:chExt cx="1394" cy="2294"/>
          </a:xfrm>
        </p:grpSpPr>
        <p:sp>
          <p:nvSpPr>
            <p:cNvPr id="48148" name="Freeform 20">
              <a:extLst>
                <a:ext uri="{FF2B5EF4-FFF2-40B4-BE49-F238E27FC236}">
                  <a16:creationId xmlns:a16="http://schemas.microsoft.com/office/drawing/2014/main" id="{E9064F7F-788F-B4C2-F351-0B6736143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0" y="3734"/>
              <a:ext cx="194" cy="288"/>
            </a:xfrm>
            <a:custGeom>
              <a:avLst/>
              <a:gdLst>
                <a:gd name="T0" fmla="*/ 64 w 224"/>
                <a:gd name="T1" fmla="*/ 0 h 288"/>
                <a:gd name="T2" fmla="*/ 64 w 224"/>
                <a:gd name="T3" fmla="*/ 48 h 288"/>
                <a:gd name="T4" fmla="*/ 64 w 224"/>
                <a:gd name="T5" fmla="*/ 96 h 288"/>
                <a:gd name="T6" fmla="*/ 16 w 224"/>
                <a:gd name="T7" fmla="*/ 144 h 288"/>
                <a:gd name="T8" fmla="*/ 16 w 224"/>
                <a:gd name="T9" fmla="*/ 240 h 288"/>
                <a:gd name="T10" fmla="*/ 112 w 224"/>
                <a:gd name="T11" fmla="*/ 288 h 288"/>
                <a:gd name="T12" fmla="*/ 208 w 224"/>
                <a:gd name="T13" fmla="*/ 240 h 288"/>
                <a:gd name="T14" fmla="*/ 208 w 224"/>
                <a:gd name="T15" fmla="*/ 144 h 288"/>
                <a:gd name="T16" fmla="*/ 182 w 224"/>
                <a:gd name="T17" fmla="*/ 76 h 288"/>
                <a:gd name="T18" fmla="*/ 194 w 224"/>
                <a:gd name="T19" fmla="*/ 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4" h="288">
                  <a:moveTo>
                    <a:pt x="64" y="0"/>
                  </a:moveTo>
                  <a:cubicBezTo>
                    <a:pt x="64" y="16"/>
                    <a:pt x="64" y="32"/>
                    <a:pt x="64" y="48"/>
                  </a:cubicBezTo>
                  <a:cubicBezTo>
                    <a:pt x="64" y="64"/>
                    <a:pt x="71" y="80"/>
                    <a:pt x="64" y="96"/>
                  </a:cubicBezTo>
                  <a:cubicBezTo>
                    <a:pt x="56" y="111"/>
                    <a:pt x="23" y="120"/>
                    <a:pt x="16" y="144"/>
                  </a:cubicBezTo>
                  <a:cubicBezTo>
                    <a:pt x="8" y="167"/>
                    <a:pt x="0" y="216"/>
                    <a:pt x="16" y="240"/>
                  </a:cubicBezTo>
                  <a:cubicBezTo>
                    <a:pt x="32" y="264"/>
                    <a:pt x="80" y="288"/>
                    <a:pt x="112" y="288"/>
                  </a:cubicBezTo>
                  <a:cubicBezTo>
                    <a:pt x="144" y="288"/>
                    <a:pt x="192" y="264"/>
                    <a:pt x="208" y="240"/>
                  </a:cubicBezTo>
                  <a:cubicBezTo>
                    <a:pt x="224" y="216"/>
                    <a:pt x="212" y="171"/>
                    <a:pt x="208" y="144"/>
                  </a:cubicBezTo>
                  <a:cubicBezTo>
                    <a:pt x="203" y="116"/>
                    <a:pt x="184" y="99"/>
                    <a:pt x="182" y="76"/>
                  </a:cubicBezTo>
                  <a:cubicBezTo>
                    <a:pt x="179" y="52"/>
                    <a:pt x="186" y="27"/>
                    <a:pt x="194" y="2"/>
                  </a:cubicBez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0" name="Freeform 12">
              <a:extLst>
                <a:ext uri="{FF2B5EF4-FFF2-40B4-BE49-F238E27FC236}">
                  <a16:creationId xmlns:a16="http://schemas.microsoft.com/office/drawing/2014/main" id="{9C6D0BF2-A3F6-AA5D-887F-10A290FE9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" y="3210"/>
              <a:ext cx="306" cy="406"/>
            </a:xfrm>
            <a:custGeom>
              <a:avLst/>
              <a:gdLst>
                <a:gd name="T0" fmla="*/ 112 w 304"/>
                <a:gd name="T1" fmla="*/ 0 h 400"/>
                <a:gd name="T2" fmla="*/ 112 w 304"/>
                <a:gd name="T3" fmla="*/ 48 h 400"/>
                <a:gd name="T4" fmla="*/ 64 w 304"/>
                <a:gd name="T5" fmla="*/ 96 h 400"/>
                <a:gd name="T6" fmla="*/ 16 w 304"/>
                <a:gd name="T7" fmla="*/ 144 h 400"/>
                <a:gd name="T8" fmla="*/ 16 w 304"/>
                <a:gd name="T9" fmla="*/ 288 h 400"/>
                <a:gd name="T10" fmla="*/ 112 w 304"/>
                <a:gd name="T11" fmla="*/ 384 h 400"/>
                <a:gd name="T12" fmla="*/ 256 w 304"/>
                <a:gd name="T13" fmla="*/ 384 h 400"/>
                <a:gd name="T14" fmla="*/ 304 w 304"/>
                <a:gd name="T15" fmla="*/ 288 h 400"/>
                <a:gd name="T16" fmla="*/ 256 w 304"/>
                <a:gd name="T17" fmla="*/ 144 h 400"/>
                <a:gd name="T18" fmla="*/ 208 w 304"/>
                <a:gd name="T19" fmla="*/ 96 h 400"/>
                <a:gd name="T20" fmla="*/ 208 w 304"/>
                <a:gd name="T2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400">
                  <a:moveTo>
                    <a:pt x="112" y="0"/>
                  </a:moveTo>
                  <a:cubicBezTo>
                    <a:pt x="115" y="16"/>
                    <a:pt x="119" y="32"/>
                    <a:pt x="112" y="48"/>
                  </a:cubicBezTo>
                  <a:cubicBezTo>
                    <a:pt x="104" y="63"/>
                    <a:pt x="80" y="80"/>
                    <a:pt x="64" y="96"/>
                  </a:cubicBezTo>
                  <a:cubicBezTo>
                    <a:pt x="48" y="112"/>
                    <a:pt x="24" y="111"/>
                    <a:pt x="16" y="144"/>
                  </a:cubicBezTo>
                  <a:cubicBezTo>
                    <a:pt x="7" y="176"/>
                    <a:pt x="0" y="248"/>
                    <a:pt x="16" y="288"/>
                  </a:cubicBezTo>
                  <a:cubicBezTo>
                    <a:pt x="32" y="328"/>
                    <a:pt x="72" y="368"/>
                    <a:pt x="112" y="384"/>
                  </a:cubicBezTo>
                  <a:cubicBezTo>
                    <a:pt x="152" y="400"/>
                    <a:pt x="224" y="400"/>
                    <a:pt x="256" y="384"/>
                  </a:cubicBezTo>
                  <a:cubicBezTo>
                    <a:pt x="288" y="368"/>
                    <a:pt x="304" y="328"/>
                    <a:pt x="304" y="288"/>
                  </a:cubicBezTo>
                  <a:cubicBezTo>
                    <a:pt x="304" y="248"/>
                    <a:pt x="272" y="176"/>
                    <a:pt x="256" y="144"/>
                  </a:cubicBezTo>
                  <a:cubicBezTo>
                    <a:pt x="240" y="112"/>
                    <a:pt x="215" y="119"/>
                    <a:pt x="208" y="96"/>
                  </a:cubicBezTo>
                  <a:cubicBezTo>
                    <a:pt x="200" y="72"/>
                    <a:pt x="204" y="36"/>
                    <a:pt x="208" y="0"/>
                  </a:cubicBez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3" name="Freeform 5">
              <a:extLst>
                <a:ext uri="{FF2B5EF4-FFF2-40B4-BE49-F238E27FC236}">
                  <a16:creationId xmlns:a16="http://schemas.microsoft.com/office/drawing/2014/main" id="{07DB39DC-6605-4349-D2FA-D4E9D5634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" y="2016"/>
              <a:ext cx="48" cy="1200"/>
            </a:xfrm>
            <a:custGeom>
              <a:avLst/>
              <a:gdLst>
                <a:gd name="T0" fmla="*/ 48 w 48"/>
                <a:gd name="T1" fmla="*/ 0 h 1200"/>
                <a:gd name="T2" fmla="*/ 48 w 48"/>
                <a:gd name="T3" fmla="*/ 960 h 1200"/>
                <a:gd name="T4" fmla="*/ 0 w 48"/>
                <a:gd name="T5" fmla="*/ 1008 h 1200"/>
                <a:gd name="T6" fmla="*/ 48 w 48"/>
                <a:gd name="T7" fmla="*/ 1104 h 1200"/>
                <a:gd name="T8" fmla="*/ 48 w 48"/>
                <a:gd name="T9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200">
                  <a:moveTo>
                    <a:pt x="48" y="0"/>
                  </a:moveTo>
                  <a:lnTo>
                    <a:pt x="48" y="960"/>
                  </a:lnTo>
                  <a:lnTo>
                    <a:pt x="0" y="1008"/>
                  </a:lnTo>
                  <a:lnTo>
                    <a:pt x="48" y="1104"/>
                  </a:lnTo>
                  <a:lnTo>
                    <a:pt x="48" y="1200"/>
                  </a:lnTo>
                </a:path>
              </a:pathLst>
            </a:custGeom>
            <a:noFill/>
            <a:ln w="11430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4" name="Freeform 6">
              <a:extLst>
                <a:ext uri="{FF2B5EF4-FFF2-40B4-BE49-F238E27FC236}">
                  <a16:creationId xmlns:a16="http://schemas.microsoft.com/office/drawing/2014/main" id="{6C937F95-436F-669C-8280-F2FC297CC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2016"/>
              <a:ext cx="48" cy="1200"/>
            </a:xfrm>
            <a:custGeom>
              <a:avLst/>
              <a:gdLst>
                <a:gd name="T0" fmla="*/ 0 w 48"/>
                <a:gd name="T1" fmla="*/ 1200 h 1200"/>
                <a:gd name="T2" fmla="*/ 0 w 48"/>
                <a:gd name="T3" fmla="*/ 432 h 1200"/>
                <a:gd name="T4" fmla="*/ 48 w 48"/>
                <a:gd name="T5" fmla="*/ 384 h 1200"/>
                <a:gd name="T6" fmla="*/ 0 w 48"/>
                <a:gd name="T7" fmla="*/ 336 h 1200"/>
                <a:gd name="T8" fmla="*/ 0 w 48"/>
                <a:gd name="T9" fmla="*/ 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200">
                  <a:moveTo>
                    <a:pt x="0" y="1200"/>
                  </a:moveTo>
                  <a:lnTo>
                    <a:pt x="0" y="432"/>
                  </a:lnTo>
                  <a:lnTo>
                    <a:pt x="48" y="384"/>
                  </a:lnTo>
                  <a:lnTo>
                    <a:pt x="0" y="336"/>
                  </a:lnTo>
                  <a:lnTo>
                    <a:pt x="0" y="0"/>
                  </a:lnTo>
                </a:path>
              </a:pathLst>
            </a:custGeom>
            <a:noFill/>
            <a:ln w="1143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5" name="Line 7">
              <a:extLst>
                <a:ext uri="{FF2B5EF4-FFF2-40B4-BE49-F238E27FC236}">
                  <a16:creationId xmlns:a16="http://schemas.microsoft.com/office/drawing/2014/main" id="{20442588-3622-2329-2B95-78A4E5DBC2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728"/>
              <a:ext cx="0" cy="336"/>
            </a:xfrm>
            <a:prstGeom prst="line">
              <a:avLst/>
            </a:prstGeom>
            <a:noFill/>
            <a:ln w="1143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6" name="Line 8">
              <a:extLst>
                <a:ext uri="{FF2B5EF4-FFF2-40B4-BE49-F238E27FC236}">
                  <a16:creationId xmlns:a16="http://schemas.microsoft.com/office/drawing/2014/main" id="{36C1DEB9-78D2-CE4E-27C7-474206E4F5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016"/>
              <a:ext cx="0" cy="336"/>
            </a:xfrm>
            <a:prstGeom prst="line">
              <a:avLst/>
            </a:prstGeom>
            <a:noFill/>
            <a:ln w="1143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Freeform 14">
              <a:extLst>
                <a:ext uri="{FF2B5EF4-FFF2-40B4-BE49-F238E27FC236}">
                  <a16:creationId xmlns:a16="http://schemas.microsoft.com/office/drawing/2014/main" id="{CFA0BAF9-85C2-8287-FA5B-C6E406F7B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" y="2014"/>
              <a:ext cx="624" cy="480"/>
            </a:xfrm>
            <a:custGeom>
              <a:avLst/>
              <a:gdLst>
                <a:gd name="T0" fmla="*/ 0 w 624"/>
                <a:gd name="T1" fmla="*/ 0 h 480"/>
                <a:gd name="T2" fmla="*/ 624 w 624"/>
                <a:gd name="T3" fmla="*/ 0 h 480"/>
                <a:gd name="T4" fmla="*/ 624 w 624"/>
                <a:gd name="T5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4" h="480">
                  <a:moveTo>
                    <a:pt x="0" y="0"/>
                  </a:moveTo>
                  <a:lnTo>
                    <a:pt x="624" y="0"/>
                  </a:lnTo>
                  <a:lnTo>
                    <a:pt x="624" y="480"/>
                  </a:ln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3" name="Line 15">
              <a:extLst>
                <a:ext uri="{FF2B5EF4-FFF2-40B4-BE49-F238E27FC236}">
                  <a16:creationId xmlns:a16="http://schemas.microsoft.com/office/drawing/2014/main" id="{3AD1D3CF-2412-2BAE-356F-5DD546C295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6" y="2450"/>
              <a:ext cx="0" cy="1296"/>
            </a:xfrm>
            <a:prstGeom prst="line">
              <a:avLst/>
            </a:prstGeom>
            <a:noFill/>
            <a:ln w="1143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4" name="Freeform 16">
              <a:extLst>
                <a:ext uri="{FF2B5EF4-FFF2-40B4-BE49-F238E27FC236}">
                  <a16:creationId xmlns:a16="http://schemas.microsoft.com/office/drawing/2014/main" id="{A383B88A-C533-5E30-AE97-F5A7D505A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" y="2978"/>
              <a:ext cx="48" cy="768"/>
            </a:xfrm>
            <a:custGeom>
              <a:avLst/>
              <a:gdLst>
                <a:gd name="T0" fmla="*/ 0 w 48"/>
                <a:gd name="T1" fmla="*/ 768 h 768"/>
                <a:gd name="T2" fmla="*/ 48 w 48"/>
                <a:gd name="T3" fmla="*/ 720 h 768"/>
                <a:gd name="T4" fmla="*/ 0 w 48"/>
                <a:gd name="T5" fmla="*/ 672 h 768"/>
                <a:gd name="T6" fmla="*/ 0 w 48"/>
                <a:gd name="T7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768">
                  <a:moveTo>
                    <a:pt x="0" y="768"/>
                  </a:moveTo>
                  <a:lnTo>
                    <a:pt x="48" y="720"/>
                  </a:lnTo>
                  <a:lnTo>
                    <a:pt x="0" y="672"/>
                  </a:lnTo>
                  <a:lnTo>
                    <a:pt x="0" y="0"/>
                  </a:lnTo>
                </a:path>
              </a:pathLst>
            </a:custGeom>
            <a:noFill/>
            <a:ln w="1143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Line 17">
              <a:extLst>
                <a:ext uri="{FF2B5EF4-FFF2-40B4-BE49-F238E27FC236}">
                  <a16:creationId xmlns:a16="http://schemas.microsoft.com/office/drawing/2014/main" id="{EBA12B95-CC24-E1E4-08CF-66634C01C4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4" y="2976"/>
              <a:ext cx="528" cy="0"/>
            </a:xfrm>
            <a:prstGeom prst="line">
              <a:avLst/>
            </a:prstGeom>
            <a:noFill/>
            <a:ln w="1143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182" name="Group 54">
            <a:extLst>
              <a:ext uri="{FF2B5EF4-FFF2-40B4-BE49-F238E27FC236}">
                <a16:creationId xmlns:a16="http://schemas.microsoft.com/office/drawing/2014/main" id="{F7E4982A-90E0-1CFD-59D2-A751724759EA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3587750"/>
            <a:ext cx="2444750" cy="1646238"/>
            <a:chOff x="3072" y="2400"/>
            <a:chExt cx="1540" cy="1037"/>
          </a:xfrm>
        </p:grpSpPr>
        <p:sp>
          <p:nvSpPr>
            <p:cNvPr id="48149" name="Text Box 21">
              <a:extLst>
                <a:ext uri="{FF2B5EF4-FFF2-40B4-BE49-F238E27FC236}">
                  <a16:creationId xmlns:a16="http://schemas.microsoft.com/office/drawing/2014/main" id="{2A81F582-5AEC-B485-5A39-06361BC0BE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307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1"/>
                  </a:solidFill>
                </a:rPr>
                <a:t>4</a:t>
              </a:r>
            </a:p>
          </p:txBody>
        </p:sp>
        <p:sp>
          <p:nvSpPr>
            <p:cNvPr id="48150" name="Text Box 22">
              <a:extLst>
                <a:ext uri="{FF2B5EF4-FFF2-40B4-BE49-F238E27FC236}">
                  <a16:creationId xmlns:a16="http://schemas.microsoft.com/office/drawing/2014/main" id="{686E562A-4A86-697B-A924-D2A7E3D704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40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9900"/>
                  </a:solidFill>
                </a:rPr>
                <a:t>1</a:t>
              </a:r>
            </a:p>
          </p:txBody>
        </p:sp>
        <p:sp>
          <p:nvSpPr>
            <p:cNvPr id="48151" name="Text Box 23">
              <a:extLst>
                <a:ext uri="{FF2B5EF4-FFF2-40B4-BE49-F238E27FC236}">
                  <a16:creationId xmlns:a16="http://schemas.microsoft.com/office/drawing/2014/main" id="{2B5E80E8-42A1-AFB8-A069-1C12039FF6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2448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8152" name="Text Box 24">
              <a:extLst>
                <a:ext uri="{FF2B5EF4-FFF2-40B4-BE49-F238E27FC236}">
                  <a16:creationId xmlns:a16="http://schemas.microsoft.com/office/drawing/2014/main" id="{4D087B62-5DE6-3D5F-EE71-511E79127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64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99CC00"/>
                  </a:solidFill>
                </a:rPr>
                <a:t>3</a:t>
              </a:r>
            </a:p>
          </p:txBody>
        </p:sp>
      </p:grpSp>
      <p:sp>
        <p:nvSpPr>
          <p:cNvPr id="48156" name="Text Box 28">
            <a:extLst>
              <a:ext uri="{FF2B5EF4-FFF2-40B4-BE49-F238E27FC236}">
                <a16:creationId xmlns:a16="http://schemas.microsoft.com/office/drawing/2014/main" id="{EBA7C828-38D2-EB46-411A-FDD780F0D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568950"/>
            <a:ext cx="1327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/>
              <a:t>Terminator</a:t>
            </a:r>
          </a:p>
          <a:p>
            <a:r>
              <a:rPr lang="en-US" altLang="en-US" sz="1800" b="1"/>
              <a:t>haripin</a:t>
            </a:r>
          </a:p>
        </p:txBody>
      </p:sp>
      <p:grpSp>
        <p:nvGrpSpPr>
          <p:cNvPr id="48176" name="Group 48">
            <a:extLst>
              <a:ext uri="{FF2B5EF4-FFF2-40B4-BE49-F238E27FC236}">
                <a16:creationId xmlns:a16="http://schemas.microsoft.com/office/drawing/2014/main" id="{8EBB9DF2-04C0-D4CB-5B1F-B1C20F2506B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4105275" cy="3267075"/>
            <a:chOff x="2406" y="1388"/>
            <a:chExt cx="2586" cy="2058"/>
          </a:xfrm>
        </p:grpSpPr>
        <p:sp>
          <p:nvSpPr>
            <p:cNvPr id="48175" name="Freeform 47">
              <a:extLst>
                <a:ext uri="{FF2B5EF4-FFF2-40B4-BE49-F238E27FC236}">
                  <a16:creationId xmlns:a16="http://schemas.microsoft.com/office/drawing/2014/main" id="{4E3A887E-7620-2062-697D-36EF447FB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1388"/>
              <a:ext cx="680" cy="670"/>
            </a:xfrm>
            <a:custGeom>
              <a:avLst/>
              <a:gdLst>
                <a:gd name="T0" fmla="*/ 33 w 680"/>
                <a:gd name="T1" fmla="*/ 476 h 670"/>
                <a:gd name="T2" fmla="*/ 15 w 680"/>
                <a:gd name="T3" fmla="*/ 432 h 670"/>
                <a:gd name="T4" fmla="*/ 5 w 680"/>
                <a:gd name="T5" fmla="*/ 378 h 670"/>
                <a:gd name="T6" fmla="*/ 3 w 680"/>
                <a:gd name="T7" fmla="*/ 312 h 670"/>
                <a:gd name="T8" fmla="*/ 19 w 680"/>
                <a:gd name="T9" fmla="*/ 230 h 670"/>
                <a:gd name="T10" fmla="*/ 57 w 680"/>
                <a:gd name="T11" fmla="*/ 160 h 670"/>
                <a:gd name="T12" fmla="*/ 127 w 680"/>
                <a:gd name="T13" fmla="*/ 82 h 670"/>
                <a:gd name="T14" fmla="*/ 235 w 680"/>
                <a:gd name="T15" fmla="*/ 22 h 670"/>
                <a:gd name="T16" fmla="*/ 355 w 680"/>
                <a:gd name="T17" fmla="*/ 2 h 670"/>
                <a:gd name="T18" fmla="*/ 489 w 680"/>
                <a:gd name="T19" fmla="*/ 34 h 670"/>
                <a:gd name="T20" fmla="*/ 619 w 680"/>
                <a:gd name="T21" fmla="*/ 140 h 670"/>
                <a:gd name="T22" fmla="*/ 679 w 680"/>
                <a:gd name="T23" fmla="*/ 342 h 670"/>
                <a:gd name="T24" fmla="*/ 613 w 680"/>
                <a:gd name="T25" fmla="*/ 532 h 670"/>
                <a:gd name="T26" fmla="*/ 497 w 680"/>
                <a:gd name="T27" fmla="*/ 632 h 670"/>
                <a:gd name="T28" fmla="*/ 417 w 680"/>
                <a:gd name="T29" fmla="*/ 664 h 670"/>
                <a:gd name="T30" fmla="*/ 375 w 680"/>
                <a:gd name="T31" fmla="*/ 67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0" h="670">
                  <a:moveTo>
                    <a:pt x="33" y="476"/>
                  </a:moveTo>
                  <a:cubicBezTo>
                    <a:pt x="26" y="462"/>
                    <a:pt x="19" y="448"/>
                    <a:pt x="15" y="432"/>
                  </a:cubicBezTo>
                  <a:cubicBezTo>
                    <a:pt x="10" y="415"/>
                    <a:pt x="7" y="398"/>
                    <a:pt x="5" y="378"/>
                  </a:cubicBezTo>
                  <a:cubicBezTo>
                    <a:pt x="3" y="358"/>
                    <a:pt x="0" y="336"/>
                    <a:pt x="3" y="312"/>
                  </a:cubicBezTo>
                  <a:cubicBezTo>
                    <a:pt x="5" y="287"/>
                    <a:pt x="10" y="255"/>
                    <a:pt x="19" y="230"/>
                  </a:cubicBezTo>
                  <a:cubicBezTo>
                    <a:pt x="28" y="204"/>
                    <a:pt x="39" y="184"/>
                    <a:pt x="57" y="160"/>
                  </a:cubicBezTo>
                  <a:cubicBezTo>
                    <a:pt x="74" y="135"/>
                    <a:pt x="97" y="104"/>
                    <a:pt x="127" y="82"/>
                  </a:cubicBezTo>
                  <a:cubicBezTo>
                    <a:pt x="156" y="59"/>
                    <a:pt x="197" y="35"/>
                    <a:pt x="235" y="22"/>
                  </a:cubicBezTo>
                  <a:cubicBezTo>
                    <a:pt x="272" y="8"/>
                    <a:pt x="312" y="0"/>
                    <a:pt x="355" y="2"/>
                  </a:cubicBezTo>
                  <a:cubicBezTo>
                    <a:pt x="397" y="4"/>
                    <a:pt x="445" y="11"/>
                    <a:pt x="489" y="34"/>
                  </a:cubicBezTo>
                  <a:cubicBezTo>
                    <a:pt x="532" y="56"/>
                    <a:pt x="587" y="88"/>
                    <a:pt x="619" y="140"/>
                  </a:cubicBezTo>
                  <a:cubicBezTo>
                    <a:pt x="650" y="191"/>
                    <a:pt x="680" y="276"/>
                    <a:pt x="679" y="342"/>
                  </a:cubicBezTo>
                  <a:cubicBezTo>
                    <a:pt x="678" y="407"/>
                    <a:pt x="643" y="483"/>
                    <a:pt x="613" y="532"/>
                  </a:cubicBezTo>
                  <a:cubicBezTo>
                    <a:pt x="582" y="580"/>
                    <a:pt x="529" y="609"/>
                    <a:pt x="497" y="632"/>
                  </a:cubicBezTo>
                  <a:cubicBezTo>
                    <a:pt x="464" y="654"/>
                    <a:pt x="437" y="657"/>
                    <a:pt x="417" y="664"/>
                  </a:cubicBezTo>
                  <a:cubicBezTo>
                    <a:pt x="396" y="670"/>
                    <a:pt x="385" y="670"/>
                    <a:pt x="375" y="670"/>
                  </a:cubicBez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7" name="Line 29">
              <a:extLst>
                <a:ext uri="{FF2B5EF4-FFF2-40B4-BE49-F238E27FC236}">
                  <a16:creationId xmlns:a16="http://schemas.microsoft.com/office/drawing/2014/main" id="{612ACC61-3403-9BEC-B569-6FB50F7AE9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016"/>
              <a:ext cx="0" cy="1104"/>
            </a:xfrm>
            <a:prstGeom prst="line">
              <a:avLst/>
            </a:prstGeom>
            <a:noFill/>
            <a:ln w="1143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8" name="Line 30">
              <a:extLst>
                <a:ext uri="{FF2B5EF4-FFF2-40B4-BE49-F238E27FC236}">
                  <a16:creationId xmlns:a16="http://schemas.microsoft.com/office/drawing/2014/main" id="{27B6C7E0-423E-DCB0-C945-F07E839D71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016"/>
              <a:ext cx="0" cy="1296"/>
            </a:xfrm>
            <a:prstGeom prst="line">
              <a:avLst/>
            </a:prstGeom>
            <a:noFill/>
            <a:ln w="1143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9" name="Freeform 31">
              <a:extLst>
                <a:ext uri="{FF2B5EF4-FFF2-40B4-BE49-F238E27FC236}">
                  <a16:creationId xmlns:a16="http://schemas.microsoft.com/office/drawing/2014/main" id="{9C39060C-6A71-3C26-9E20-66DFF171F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3120"/>
              <a:ext cx="480" cy="96"/>
            </a:xfrm>
            <a:custGeom>
              <a:avLst/>
              <a:gdLst>
                <a:gd name="T0" fmla="*/ 480 w 480"/>
                <a:gd name="T1" fmla="*/ 0 h 96"/>
                <a:gd name="T2" fmla="*/ 480 w 480"/>
                <a:gd name="T3" fmla="*/ 48 h 96"/>
                <a:gd name="T4" fmla="*/ 384 w 480"/>
                <a:gd name="T5" fmla="*/ 96 h 96"/>
                <a:gd name="T6" fmla="*/ 144 w 480"/>
                <a:gd name="T7" fmla="*/ 96 h 96"/>
                <a:gd name="T8" fmla="*/ 0 w 480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96">
                  <a:moveTo>
                    <a:pt x="480" y="0"/>
                  </a:moveTo>
                  <a:lnTo>
                    <a:pt x="480" y="48"/>
                  </a:lnTo>
                  <a:lnTo>
                    <a:pt x="384" y="96"/>
                  </a:lnTo>
                  <a:lnTo>
                    <a:pt x="144" y="96"/>
                  </a:lnTo>
                  <a:lnTo>
                    <a:pt x="0" y="0"/>
                  </a:ln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Freeform 33">
              <a:extLst>
                <a:ext uri="{FF2B5EF4-FFF2-40B4-BE49-F238E27FC236}">
                  <a16:creationId xmlns:a16="http://schemas.microsoft.com/office/drawing/2014/main" id="{456179F8-8953-CDCB-49A9-D6C7EA05A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" y="2356"/>
              <a:ext cx="432" cy="768"/>
            </a:xfrm>
            <a:custGeom>
              <a:avLst/>
              <a:gdLst>
                <a:gd name="T0" fmla="*/ 432 w 432"/>
                <a:gd name="T1" fmla="*/ 768 h 768"/>
                <a:gd name="T2" fmla="*/ 288 w 432"/>
                <a:gd name="T3" fmla="*/ 672 h 768"/>
                <a:gd name="T4" fmla="*/ 240 w 432"/>
                <a:gd name="T5" fmla="*/ 480 h 768"/>
                <a:gd name="T6" fmla="*/ 96 w 432"/>
                <a:gd name="T7" fmla="*/ 240 h 768"/>
                <a:gd name="T8" fmla="*/ 0 w 432"/>
                <a:gd name="T9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768">
                  <a:moveTo>
                    <a:pt x="432" y="768"/>
                  </a:moveTo>
                  <a:cubicBezTo>
                    <a:pt x="376" y="744"/>
                    <a:pt x="320" y="720"/>
                    <a:pt x="288" y="672"/>
                  </a:cubicBezTo>
                  <a:cubicBezTo>
                    <a:pt x="255" y="623"/>
                    <a:pt x="272" y="552"/>
                    <a:pt x="240" y="480"/>
                  </a:cubicBezTo>
                  <a:cubicBezTo>
                    <a:pt x="207" y="407"/>
                    <a:pt x="136" y="320"/>
                    <a:pt x="96" y="240"/>
                  </a:cubicBezTo>
                  <a:cubicBezTo>
                    <a:pt x="56" y="160"/>
                    <a:pt x="28" y="80"/>
                    <a:pt x="0" y="0"/>
                  </a:cubicBezTo>
                </a:path>
              </a:pathLst>
            </a:custGeom>
            <a:noFill/>
            <a:ln w="11430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2" name="Freeform 34">
              <a:extLst>
                <a:ext uri="{FF2B5EF4-FFF2-40B4-BE49-F238E27FC236}">
                  <a16:creationId xmlns:a16="http://schemas.microsoft.com/office/drawing/2014/main" id="{BE3EDD73-B7F0-15C8-6100-334BDFA47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2074"/>
              <a:ext cx="192" cy="288"/>
            </a:xfrm>
            <a:custGeom>
              <a:avLst/>
              <a:gdLst>
                <a:gd name="T0" fmla="*/ 192 w 192"/>
                <a:gd name="T1" fmla="*/ 288 h 288"/>
                <a:gd name="T2" fmla="*/ 144 w 192"/>
                <a:gd name="T3" fmla="*/ 192 h 288"/>
                <a:gd name="T4" fmla="*/ 96 w 192"/>
                <a:gd name="T5" fmla="*/ 48 h 288"/>
                <a:gd name="T6" fmla="*/ 0 w 192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288">
                  <a:moveTo>
                    <a:pt x="192" y="288"/>
                  </a:moveTo>
                  <a:cubicBezTo>
                    <a:pt x="176" y="260"/>
                    <a:pt x="160" y="232"/>
                    <a:pt x="144" y="192"/>
                  </a:cubicBezTo>
                  <a:cubicBezTo>
                    <a:pt x="128" y="152"/>
                    <a:pt x="120" y="80"/>
                    <a:pt x="96" y="48"/>
                  </a:cubicBezTo>
                  <a:cubicBezTo>
                    <a:pt x="72" y="16"/>
                    <a:pt x="36" y="8"/>
                    <a:pt x="0" y="0"/>
                  </a:cubicBezTo>
                </a:path>
              </a:pathLst>
            </a:custGeom>
            <a:noFill/>
            <a:ln w="1143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4" name="Line 36">
              <a:extLst>
                <a:ext uri="{FF2B5EF4-FFF2-40B4-BE49-F238E27FC236}">
                  <a16:creationId xmlns:a16="http://schemas.microsoft.com/office/drawing/2014/main" id="{63431995-58E2-4943-21D2-9F9BC82BFE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406" y="2004"/>
              <a:ext cx="292" cy="70"/>
            </a:xfrm>
            <a:prstGeom prst="line">
              <a:avLst/>
            </a:prstGeom>
            <a:noFill/>
            <a:ln w="1143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7" name="Freeform 39">
              <a:extLst>
                <a:ext uri="{FF2B5EF4-FFF2-40B4-BE49-F238E27FC236}">
                  <a16:creationId xmlns:a16="http://schemas.microsoft.com/office/drawing/2014/main" id="{85F34D1B-C1F6-3A69-7C69-1962A55D2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302"/>
              <a:ext cx="296" cy="144"/>
            </a:xfrm>
            <a:custGeom>
              <a:avLst/>
              <a:gdLst>
                <a:gd name="T0" fmla="*/ 8 w 296"/>
                <a:gd name="T1" fmla="*/ 0 h 144"/>
                <a:gd name="T2" fmla="*/ 8 w 296"/>
                <a:gd name="T3" fmla="*/ 48 h 144"/>
                <a:gd name="T4" fmla="*/ 56 w 296"/>
                <a:gd name="T5" fmla="*/ 96 h 144"/>
                <a:gd name="T6" fmla="*/ 200 w 296"/>
                <a:gd name="T7" fmla="*/ 144 h 144"/>
                <a:gd name="T8" fmla="*/ 296 w 296"/>
                <a:gd name="T9" fmla="*/ 9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144">
                  <a:moveTo>
                    <a:pt x="8" y="0"/>
                  </a:moveTo>
                  <a:cubicBezTo>
                    <a:pt x="4" y="16"/>
                    <a:pt x="0" y="32"/>
                    <a:pt x="8" y="48"/>
                  </a:cubicBezTo>
                  <a:cubicBezTo>
                    <a:pt x="15" y="63"/>
                    <a:pt x="24" y="80"/>
                    <a:pt x="56" y="96"/>
                  </a:cubicBezTo>
                  <a:cubicBezTo>
                    <a:pt x="88" y="112"/>
                    <a:pt x="160" y="144"/>
                    <a:pt x="200" y="144"/>
                  </a:cubicBezTo>
                  <a:cubicBezTo>
                    <a:pt x="240" y="144"/>
                    <a:pt x="268" y="120"/>
                    <a:pt x="296" y="96"/>
                  </a:cubicBez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8" name="Line 40">
              <a:extLst>
                <a:ext uri="{FF2B5EF4-FFF2-40B4-BE49-F238E27FC236}">
                  <a16:creationId xmlns:a16="http://schemas.microsoft.com/office/drawing/2014/main" id="{EDC9FE2E-FFDC-2842-E933-91C1A47577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0" y="2832"/>
              <a:ext cx="534" cy="574"/>
            </a:xfrm>
            <a:prstGeom prst="line">
              <a:avLst/>
            </a:prstGeom>
            <a:noFill/>
            <a:ln w="1143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9" name="Line 41">
              <a:extLst>
                <a:ext uri="{FF2B5EF4-FFF2-40B4-BE49-F238E27FC236}">
                  <a16:creationId xmlns:a16="http://schemas.microsoft.com/office/drawing/2014/main" id="{AA4AF329-8021-2E1F-1CC7-5992F8EBA5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2496"/>
              <a:ext cx="288" cy="336"/>
            </a:xfrm>
            <a:prstGeom prst="line">
              <a:avLst/>
            </a:prstGeom>
            <a:noFill/>
            <a:ln w="1143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3" name="Freeform 45">
              <a:extLst>
                <a:ext uri="{FF2B5EF4-FFF2-40B4-BE49-F238E27FC236}">
                  <a16:creationId xmlns:a16="http://schemas.microsoft.com/office/drawing/2014/main" id="{A5EFD6E4-1C3F-CD2F-D5C1-DA153F9CB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1" y="1858"/>
              <a:ext cx="264" cy="204"/>
            </a:xfrm>
            <a:custGeom>
              <a:avLst/>
              <a:gdLst>
                <a:gd name="T0" fmla="*/ 260 w 260"/>
                <a:gd name="T1" fmla="*/ 200 h 200"/>
                <a:gd name="T2" fmla="*/ 218 w 260"/>
                <a:gd name="T3" fmla="*/ 190 h 200"/>
                <a:gd name="T4" fmla="*/ 138 w 260"/>
                <a:gd name="T5" fmla="*/ 158 h 200"/>
                <a:gd name="T6" fmla="*/ 72 w 260"/>
                <a:gd name="T7" fmla="*/ 104 h 200"/>
                <a:gd name="T8" fmla="*/ 34 w 260"/>
                <a:gd name="T9" fmla="*/ 54 h 200"/>
                <a:gd name="T10" fmla="*/ 0 w 260"/>
                <a:gd name="T11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0" h="200">
                  <a:moveTo>
                    <a:pt x="260" y="200"/>
                  </a:moveTo>
                  <a:cubicBezTo>
                    <a:pt x="249" y="198"/>
                    <a:pt x="238" y="196"/>
                    <a:pt x="218" y="190"/>
                  </a:cubicBezTo>
                  <a:cubicBezTo>
                    <a:pt x="197" y="183"/>
                    <a:pt x="162" y="172"/>
                    <a:pt x="138" y="158"/>
                  </a:cubicBezTo>
                  <a:cubicBezTo>
                    <a:pt x="113" y="143"/>
                    <a:pt x="89" y="121"/>
                    <a:pt x="72" y="104"/>
                  </a:cubicBezTo>
                  <a:cubicBezTo>
                    <a:pt x="54" y="86"/>
                    <a:pt x="45" y="71"/>
                    <a:pt x="34" y="54"/>
                  </a:cubicBezTo>
                  <a:cubicBezTo>
                    <a:pt x="22" y="36"/>
                    <a:pt x="11" y="18"/>
                    <a:pt x="0" y="0"/>
                  </a:cubicBezTo>
                </a:path>
              </a:pathLst>
            </a:custGeom>
            <a:noFill/>
            <a:ln w="1143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177" name="Group 49">
            <a:extLst>
              <a:ext uri="{FF2B5EF4-FFF2-40B4-BE49-F238E27FC236}">
                <a16:creationId xmlns:a16="http://schemas.microsoft.com/office/drawing/2014/main" id="{2BDE3909-B913-01A6-7256-DFE1FDB22313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3124200"/>
            <a:ext cx="2216150" cy="1722438"/>
            <a:chOff x="336" y="2496"/>
            <a:chExt cx="1396" cy="1085"/>
          </a:xfrm>
        </p:grpSpPr>
        <p:sp>
          <p:nvSpPr>
            <p:cNvPr id="48178" name="Text Box 50">
              <a:extLst>
                <a:ext uri="{FF2B5EF4-FFF2-40B4-BE49-F238E27FC236}">
                  <a16:creationId xmlns:a16="http://schemas.microsoft.com/office/drawing/2014/main" id="{CEB74395-51A0-7C1F-E4FB-4B817A32D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21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1"/>
                  </a:solidFill>
                </a:rPr>
                <a:t>4</a:t>
              </a:r>
            </a:p>
          </p:txBody>
        </p:sp>
        <p:sp>
          <p:nvSpPr>
            <p:cNvPr id="48179" name="Text Box 51">
              <a:extLst>
                <a:ext uri="{FF2B5EF4-FFF2-40B4-BE49-F238E27FC236}">
                  <a16:creationId xmlns:a16="http://schemas.microsoft.com/office/drawing/2014/main" id="{0174DEBA-2063-16F5-69E9-F38460C1F0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49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9900"/>
                  </a:solidFill>
                </a:rPr>
                <a:t>1</a:t>
              </a:r>
            </a:p>
          </p:txBody>
        </p:sp>
        <p:sp>
          <p:nvSpPr>
            <p:cNvPr id="48180" name="Text Box 52">
              <a:extLst>
                <a:ext uri="{FF2B5EF4-FFF2-40B4-BE49-F238E27FC236}">
                  <a16:creationId xmlns:a16="http://schemas.microsoft.com/office/drawing/2014/main" id="{34F95859-CC32-C3F9-84E6-1A02EBA2A3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496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8181" name="Text Box 53">
              <a:extLst>
                <a:ext uri="{FF2B5EF4-FFF2-40B4-BE49-F238E27FC236}">
                  <a16:creationId xmlns:a16="http://schemas.microsoft.com/office/drawing/2014/main" id="{96DF9987-514B-E763-6065-69A50C31FE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928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99CC00"/>
                  </a:solidFill>
                </a:rPr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308" name="Group 132">
            <a:extLst>
              <a:ext uri="{FF2B5EF4-FFF2-40B4-BE49-F238E27FC236}">
                <a16:creationId xmlns:a16="http://schemas.microsoft.com/office/drawing/2014/main" id="{0FF2A3D9-6621-01CD-6C54-CA20370E5B35}"/>
              </a:ext>
            </a:extLst>
          </p:cNvPr>
          <p:cNvGrpSpPr>
            <a:grpSpLocks/>
          </p:cNvGrpSpPr>
          <p:nvPr/>
        </p:nvGrpSpPr>
        <p:grpSpPr bwMode="auto">
          <a:xfrm>
            <a:off x="1963738" y="1524000"/>
            <a:ext cx="7180262" cy="2819400"/>
            <a:chOff x="1200" y="864"/>
            <a:chExt cx="4523" cy="1776"/>
          </a:xfrm>
        </p:grpSpPr>
        <p:sp>
          <p:nvSpPr>
            <p:cNvPr id="50216" name="Line 40">
              <a:extLst>
                <a:ext uri="{FF2B5EF4-FFF2-40B4-BE49-F238E27FC236}">
                  <a16:creationId xmlns:a16="http://schemas.microsoft.com/office/drawing/2014/main" id="{8215BD51-3E00-3ADA-A796-80EFEA112D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43" y="1722"/>
              <a:ext cx="0" cy="24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7" name="Line 41">
              <a:extLst>
                <a:ext uri="{FF2B5EF4-FFF2-40B4-BE49-F238E27FC236}">
                  <a16:creationId xmlns:a16="http://schemas.microsoft.com/office/drawing/2014/main" id="{B4F1DD9E-791E-195F-7814-663E531396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8" y="2235"/>
              <a:ext cx="0" cy="14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8" name="Line 42">
              <a:extLst>
                <a:ext uri="{FF2B5EF4-FFF2-40B4-BE49-F238E27FC236}">
                  <a16:creationId xmlns:a16="http://schemas.microsoft.com/office/drawing/2014/main" id="{F2367C15-541F-7DA5-9AA0-8BAD327F1E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3" y="2137"/>
              <a:ext cx="0" cy="15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9" name="Line 43">
              <a:extLst>
                <a:ext uri="{FF2B5EF4-FFF2-40B4-BE49-F238E27FC236}">
                  <a16:creationId xmlns:a16="http://schemas.microsoft.com/office/drawing/2014/main" id="{6BA14687-8B75-9C7A-2EA9-0A07263B4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3" y="2030"/>
              <a:ext cx="0" cy="15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0" name="Line 44">
              <a:extLst>
                <a:ext uri="{FF2B5EF4-FFF2-40B4-BE49-F238E27FC236}">
                  <a16:creationId xmlns:a16="http://schemas.microsoft.com/office/drawing/2014/main" id="{C29D8ECE-4C53-63A7-AEF8-C4044F859E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1956"/>
              <a:ext cx="0" cy="14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1" name="Line 45">
              <a:extLst>
                <a:ext uri="{FF2B5EF4-FFF2-40B4-BE49-F238E27FC236}">
                  <a16:creationId xmlns:a16="http://schemas.microsoft.com/office/drawing/2014/main" id="{84137EE6-C7C9-CE62-EDC2-BF042B4619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1" y="1858"/>
              <a:ext cx="0" cy="15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2" name="Line 46">
              <a:extLst>
                <a:ext uri="{FF2B5EF4-FFF2-40B4-BE49-F238E27FC236}">
                  <a16:creationId xmlns:a16="http://schemas.microsoft.com/office/drawing/2014/main" id="{D56D1E59-C6B4-CC4F-FEAE-52371FF100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1" y="1750"/>
              <a:ext cx="0" cy="15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3" name="Line 47">
              <a:extLst>
                <a:ext uri="{FF2B5EF4-FFF2-40B4-BE49-F238E27FC236}">
                  <a16:creationId xmlns:a16="http://schemas.microsoft.com/office/drawing/2014/main" id="{0D9756E6-20C0-8AE3-DB9E-D2EA63FE19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2484"/>
              <a:ext cx="0" cy="114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4" name="Line 48">
              <a:extLst>
                <a:ext uri="{FF2B5EF4-FFF2-40B4-BE49-F238E27FC236}">
                  <a16:creationId xmlns:a16="http://schemas.microsoft.com/office/drawing/2014/main" id="{B23AD6AB-AA2E-50EF-5E42-BA2451D5DC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5" y="2464"/>
              <a:ext cx="0" cy="125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5" name="Line 49">
              <a:extLst>
                <a:ext uri="{FF2B5EF4-FFF2-40B4-BE49-F238E27FC236}">
                  <a16:creationId xmlns:a16="http://schemas.microsoft.com/office/drawing/2014/main" id="{F7688CA7-C47F-085B-7DA4-83D31121A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1" y="2433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6" name="Line 50">
              <a:extLst>
                <a:ext uri="{FF2B5EF4-FFF2-40B4-BE49-F238E27FC236}">
                  <a16:creationId xmlns:a16="http://schemas.microsoft.com/office/drawing/2014/main" id="{10DCD44F-C42B-1953-0657-4EF4AF0F4D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6" y="2388"/>
              <a:ext cx="0" cy="1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7" name="Line 51">
              <a:extLst>
                <a:ext uri="{FF2B5EF4-FFF2-40B4-BE49-F238E27FC236}">
                  <a16:creationId xmlns:a16="http://schemas.microsoft.com/office/drawing/2014/main" id="{AA97D7D2-0552-12C1-150C-0F1FA0DBE0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5" y="2314"/>
              <a:ext cx="0" cy="15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8" name="Line 52">
              <a:extLst>
                <a:ext uri="{FF2B5EF4-FFF2-40B4-BE49-F238E27FC236}">
                  <a16:creationId xmlns:a16="http://schemas.microsoft.com/office/drawing/2014/main" id="{C5C56D2D-81C6-3C37-435A-2C9908F61C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7" y="876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29" name="Line 53">
              <a:extLst>
                <a:ext uri="{FF2B5EF4-FFF2-40B4-BE49-F238E27FC236}">
                  <a16:creationId xmlns:a16="http://schemas.microsoft.com/office/drawing/2014/main" id="{3FC60C75-8806-07D2-5990-C9E9DBE4A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9" y="881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0" name="Line 54">
              <a:extLst>
                <a:ext uri="{FF2B5EF4-FFF2-40B4-BE49-F238E27FC236}">
                  <a16:creationId xmlns:a16="http://schemas.microsoft.com/office/drawing/2014/main" id="{886DC531-6D17-7DDA-65A9-0C2297D9B3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888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1" name="Line 55">
              <a:extLst>
                <a:ext uri="{FF2B5EF4-FFF2-40B4-BE49-F238E27FC236}">
                  <a16:creationId xmlns:a16="http://schemas.microsoft.com/office/drawing/2014/main" id="{91C09C7A-253D-A37F-8DA3-F7C702D26C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17" y="1128"/>
              <a:ext cx="0" cy="14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2" name="Line 56">
              <a:extLst>
                <a:ext uri="{FF2B5EF4-FFF2-40B4-BE49-F238E27FC236}">
                  <a16:creationId xmlns:a16="http://schemas.microsoft.com/office/drawing/2014/main" id="{06BF6AC1-0B71-9564-B1D7-F009EB52C2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2" y="1214"/>
              <a:ext cx="0" cy="15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3" name="Line 57">
              <a:extLst>
                <a:ext uri="{FF2B5EF4-FFF2-40B4-BE49-F238E27FC236}">
                  <a16:creationId xmlns:a16="http://schemas.microsoft.com/office/drawing/2014/main" id="{F85DF581-C6C8-AD95-D4BF-F809AF8AC3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62" y="1324"/>
              <a:ext cx="0" cy="15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4" name="Line 58">
              <a:extLst>
                <a:ext uri="{FF2B5EF4-FFF2-40B4-BE49-F238E27FC236}">
                  <a16:creationId xmlns:a16="http://schemas.microsoft.com/office/drawing/2014/main" id="{4DCAC54D-084C-7CA2-3A6E-005E411AB2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96" y="1407"/>
              <a:ext cx="0" cy="14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5" name="Line 59">
              <a:extLst>
                <a:ext uri="{FF2B5EF4-FFF2-40B4-BE49-F238E27FC236}">
                  <a16:creationId xmlns:a16="http://schemas.microsoft.com/office/drawing/2014/main" id="{E2482BB3-7F0E-CAEF-B5DC-A61F628E16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21" y="1493"/>
              <a:ext cx="0" cy="15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6" name="Line 60">
              <a:extLst>
                <a:ext uri="{FF2B5EF4-FFF2-40B4-BE49-F238E27FC236}">
                  <a16:creationId xmlns:a16="http://schemas.microsoft.com/office/drawing/2014/main" id="{64D9A8AE-29B3-4874-1921-B87A2A1AAF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6" y="907"/>
              <a:ext cx="0" cy="115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7" name="Line 61">
              <a:extLst>
                <a:ext uri="{FF2B5EF4-FFF2-40B4-BE49-F238E27FC236}">
                  <a16:creationId xmlns:a16="http://schemas.microsoft.com/office/drawing/2014/main" id="{EC70591D-FCAF-6709-3721-A4E21159E4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4" y="917"/>
              <a:ext cx="0" cy="124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8" name="Line 62">
              <a:extLst>
                <a:ext uri="{FF2B5EF4-FFF2-40B4-BE49-F238E27FC236}">
                  <a16:creationId xmlns:a16="http://schemas.microsoft.com/office/drawing/2014/main" id="{6C8AD270-A435-159F-EA1F-80BF1618B9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0" y="945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39" name="Line 63">
              <a:extLst>
                <a:ext uri="{FF2B5EF4-FFF2-40B4-BE49-F238E27FC236}">
                  <a16:creationId xmlns:a16="http://schemas.microsoft.com/office/drawing/2014/main" id="{23E2C446-0ADA-A391-4B14-0AB1D757B3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5" y="988"/>
              <a:ext cx="0" cy="12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0" name="Line 64">
              <a:extLst>
                <a:ext uri="{FF2B5EF4-FFF2-40B4-BE49-F238E27FC236}">
                  <a16:creationId xmlns:a16="http://schemas.microsoft.com/office/drawing/2014/main" id="{A6669A0F-89EF-BE1E-6EF2-858DE90E66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95" y="1041"/>
              <a:ext cx="0" cy="14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1" name="Line 65">
              <a:extLst>
                <a:ext uri="{FF2B5EF4-FFF2-40B4-BE49-F238E27FC236}">
                  <a16:creationId xmlns:a16="http://schemas.microsoft.com/office/drawing/2014/main" id="{5183BC54-EC6C-52D8-80AD-6FADDFABF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6" y="1535"/>
              <a:ext cx="0" cy="24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2" name="Line 66">
              <a:extLst>
                <a:ext uri="{FF2B5EF4-FFF2-40B4-BE49-F238E27FC236}">
                  <a16:creationId xmlns:a16="http://schemas.microsoft.com/office/drawing/2014/main" id="{26CA6E81-B049-455D-907F-0FE09A027E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0" y="2495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3" name="Line 67">
              <a:extLst>
                <a:ext uri="{FF2B5EF4-FFF2-40B4-BE49-F238E27FC236}">
                  <a16:creationId xmlns:a16="http://schemas.microsoft.com/office/drawing/2014/main" id="{D39CAC11-4B0D-0D6D-0EE8-6BCFC67BE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2" y="2505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4" name="Line 68">
              <a:extLst>
                <a:ext uri="{FF2B5EF4-FFF2-40B4-BE49-F238E27FC236}">
                  <a16:creationId xmlns:a16="http://schemas.microsoft.com/office/drawing/2014/main" id="{15C852A7-32B7-4C65-9AB6-0B5177EFF6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5" y="2512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5" name="Line 69">
              <a:extLst>
                <a:ext uri="{FF2B5EF4-FFF2-40B4-BE49-F238E27FC236}">
                  <a16:creationId xmlns:a16="http://schemas.microsoft.com/office/drawing/2014/main" id="{9DE7416D-EA79-F9A4-50A7-361BE67C3D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5" y="2524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6" name="Line 70">
              <a:extLst>
                <a:ext uri="{FF2B5EF4-FFF2-40B4-BE49-F238E27FC236}">
                  <a16:creationId xmlns:a16="http://schemas.microsoft.com/office/drawing/2014/main" id="{DADBA60F-EA52-D7B9-268B-020428ACE3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2519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7" name="Line 71">
              <a:extLst>
                <a:ext uri="{FF2B5EF4-FFF2-40B4-BE49-F238E27FC236}">
                  <a16:creationId xmlns:a16="http://schemas.microsoft.com/office/drawing/2014/main" id="{4392003C-8D78-6BF8-52E0-37C7D7742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0" y="2515"/>
              <a:ext cx="0" cy="10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8" name="Line 72">
              <a:extLst>
                <a:ext uri="{FF2B5EF4-FFF2-40B4-BE49-F238E27FC236}">
                  <a16:creationId xmlns:a16="http://schemas.microsoft.com/office/drawing/2014/main" id="{7F4FC3EC-96D5-3659-C5BF-ADE9B8760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3" y="2507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49" name="Line 73">
              <a:extLst>
                <a:ext uri="{FF2B5EF4-FFF2-40B4-BE49-F238E27FC236}">
                  <a16:creationId xmlns:a16="http://schemas.microsoft.com/office/drawing/2014/main" id="{05E527C6-DFE7-0F7C-2037-64885C5224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3" y="2517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0" name="Line 74">
              <a:extLst>
                <a:ext uri="{FF2B5EF4-FFF2-40B4-BE49-F238E27FC236}">
                  <a16:creationId xmlns:a16="http://schemas.microsoft.com/office/drawing/2014/main" id="{A8E3C8B1-E7C6-F33E-A0C2-A714A14D46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5" y="2522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1" name="Line 75">
              <a:extLst>
                <a:ext uri="{FF2B5EF4-FFF2-40B4-BE49-F238E27FC236}">
                  <a16:creationId xmlns:a16="http://schemas.microsoft.com/office/drawing/2014/main" id="{86ED9B98-AD36-44A6-1FFD-47F9A70DF5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8" y="2527"/>
              <a:ext cx="0" cy="10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2" name="Line 76">
              <a:extLst>
                <a:ext uri="{FF2B5EF4-FFF2-40B4-BE49-F238E27FC236}">
                  <a16:creationId xmlns:a16="http://schemas.microsoft.com/office/drawing/2014/main" id="{E66982A5-CFDC-5F29-6AF2-9DBBD89FB3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0" y="2529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3" name="Line 77">
              <a:extLst>
                <a:ext uri="{FF2B5EF4-FFF2-40B4-BE49-F238E27FC236}">
                  <a16:creationId xmlns:a16="http://schemas.microsoft.com/office/drawing/2014/main" id="{DC4F25DE-55BD-CD50-FBD3-95FE3E86B9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7" y="2481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4" name="Line 78">
              <a:extLst>
                <a:ext uri="{FF2B5EF4-FFF2-40B4-BE49-F238E27FC236}">
                  <a16:creationId xmlns:a16="http://schemas.microsoft.com/office/drawing/2014/main" id="{B61148C4-5E5D-5CCE-D0B0-B075C86CA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9" y="900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5" name="Line 79">
              <a:extLst>
                <a:ext uri="{FF2B5EF4-FFF2-40B4-BE49-F238E27FC236}">
                  <a16:creationId xmlns:a16="http://schemas.microsoft.com/office/drawing/2014/main" id="{4C8C4EB2-3417-9399-30E5-7343BE4BB2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1" y="890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6" name="Line 80">
              <a:extLst>
                <a:ext uri="{FF2B5EF4-FFF2-40B4-BE49-F238E27FC236}">
                  <a16:creationId xmlns:a16="http://schemas.microsoft.com/office/drawing/2014/main" id="{BCCB2F20-957F-623B-BEB1-0EAD25403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4" y="883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7" name="Line 81">
              <a:extLst>
                <a:ext uri="{FF2B5EF4-FFF2-40B4-BE49-F238E27FC236}">
                  <a16:creationId xmlns:a16="http://schemas.microsoft.com/office/drawing/2014/main" id="{F7B3CFAF-0E92-7380-E9DC-FF38DDAD3B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4" y="871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8" name="Line 82">
              <a:extLst>
                <a:ext uri="{FF2B5EF4-FFF2-40B4-BE49-F238E27FC236}">
                  <a16:creationId xmlns:a16="http://schemas.microsoft.com/office/drawing/2014/main" id="{542ABCB3-DA46-ECE5-E950-5B2DF9F9BC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878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9" name="Line 83">
              <a:extLst>
                <a:ext uri="{FF2B5EF4-FFF2-40B4-BE49-F238E27FC236}">
                  <a16:creationId xmlns:a16="http://schemas.microsoft.com/office/drawing/2014/main" id="{E735D6BA-F407-EC59-26F0-AE2FFECE75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84" y="874"/>
              <a:ext cx="0" cy="10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0" name="Line 84">
              <a:extLst>
                <a:ext uri="{FF2B5EF4-FFF2-40B4-BE49-F238E27FC236}">
                  <a16:creationId xmlns:a16="http://schemas.microsoft.com/office/drawing/2014/main" id="{B716A6CA-6CA6-2E03-F868-65BC986C93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" y="869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1" name="Line 85">
              <a:extLst>
                <a:ext uri="{FF2B5EF4-FFF2-40B4-BE49-F238E27FC236}">
                  <a16:creationId xmlns:a16="http://schemas.microsoft.com/office/drawing/2014/main" id="{079C5B7A-9019-DD5F-7D22-A14298BF0C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0" y="866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2" name="Line 86">
              <a:extLst>
                <a:ext uri="{FF2B5EF4-FFF2-40B4-BE49-F238E27FC236}">
                  <a16:creationId xmlns:a16="http://schemas.microsoft.com/office/drawing/2014/main" id="{1E20B786-75B8-A7DE-A7E3-8C2C39B8FB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6" y="914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3" name="Line 87">
              <a:extLst>
                <a:ext uri="{FF2B5EF4-FFF2-40B4-BE49-F238E27FC236}">
                  <a16:creationId xmlns:a16="http://schemas.microsoft.com/office/drawing/2014/main" id="{FB5407A9-AD05-77DE-0B15-9010B9D404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0" y="1139"/>
              <a:ext cx="0" cy="13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4" name="Line 88">
              <a:extLst>
                <a:ext uri="{FF2B5EF4-FFF2-40B4-BE49-F238E27FC236}">
                  <a16:creationId xmlns:a16="http://schemas.microsoft.com/office/drawing/2014/main" id="{1AA9CD2B-28BC-9534-21E8-38D1B285D4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65" y="1235"/>
              <a:ext cx="0" cy="13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5" name="Line 89">
              <a:extLst>
                <a:ext uri="{FF2B5EF4-FFF2-40B4-BE49-F238E27FC236}">
                  <a16:creationId xmlns:a16="http://schemas.microsoft.com/office/drawing/2014/main" id="{F3652A03-B5CA-E017-03C6-13C5215B19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6" y="1336"/>
              <a:ext cx="0" cy="14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6" name="Line 90">
              <a:extLst>
                <a:ext uri="{FF2B5EF4-FFF2-40B4-BE49-F238E27FC236}">
                  <a16:creationId xmlns:a16="http://schemas.microsoft.com/office/drawing/2014/main" id="{38E04DD9-4761-29DD-3BA1-67CBB90813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11" y="1423"/>
              <a:ext cx="0" cy="1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7" name="Line 91">
              <a:extLst>
                <a:ext uri="{FF2B5EF4-FFF2-40B4-BE49-F238E27FC236}">
                  <a16:creationId xmlns:a16="http://schemas.microsoft.com/office/drawing/2014/main" id="{97C8659C-4B7B-A6C2-6F92-B94F3C0DB4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87" y="1503"/>
              <a:ext cx="0" cy="14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8" name="Line 92">
              <a:extLst>
                <a:ext uri="{FF2B5EF4-FFF2-40B4-BE49-F238E27FC236}">
                  <a16:creationId xmlns:a16="http://schemas.microsoft.com/office/drawing/2014/main" id="{813B5C2A-568F-2CC0-C15D-BEB731ED0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67" y="1618"/>
              <a:ext cx="0" cy="1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9" name="Line 93">
              <a:extLst>
                <a:ext uri="{FF2B5EF4-FFF2-40B4-BE49-F238E27FC236}">
                  <a16:creationId xmlns:a16="http://schemas.microsoft.com/office/drawing/2014/main" id="{5AA32B90-6E2B-D9D0-7935-3A1FEF18F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83" y="930"/>
              <a:ext cx="0" cy="12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0" name="Line 94">
              <a:extLst>
                <a:ext uri="{FF2B5EF4-FFF2-40B4-BE49-F238E27FC236}">
                  <a16:creationId xmlns:a16="http://schemas.microsoft.com/office/drawing/2014/main" id="{83729F99-4E7B-93A9-1EC3-0E5F0B3E0E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57" y="957"/>
              <a:ext cx="0" cy="12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1" name="Line 95">
              <a:extLst>
                <a:ext uri="{FF2B5EF4-FFF2-40B4-BE49-F238E27FC236}">
                  <a16:creationId xmlns:a16="http://schemas.microsoft.com/office/drawing/2014/main" id="{00166E1A-1BEB-D06A-C26F-18DDD0903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33" y="1000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2" name="Line 96">
              <a:extLst>
                <a:ext uri="{FF2B5EF4-FFF2-40B4-BE49-F238E27FC236}">
                  <a16:creationId xmlns:a16="http://schemas.microsoft.com/office/drawing/2014/main" id="{30720DFD-40E1-2C66-675D-9E9C957F95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13" y="1052"/>
              <a:ext cx="0" cy="14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3" name="Line 97">
              <a:extLst>
                <a:ext uri="{FF2B5EF4-FFF2-40B4-BE49-F238E27FC236}">
                  <a16:creationId xmlns:a16="http://schemas.microsoft.com/office/drawing/2014/main" id="{9DFC2CA9-144E-9B6C-1D9A-78BA6F218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1" y="2227"/>
              <a:ext cx="0" cy="13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4" name="Line 98">
              <a:extLst>
                <a:ext uri="{FF2B5EF4-FFF2-40B4-BE49-F238E27FC236}">
                  <a16:creationId xmlns:a16="http://schemas.microsoft.com/office/drawing/2014/main" id="{5C6EB885-87A2-728D-85C7-04047A2C7B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2131"/>
              <a:ext cx="0" cy="13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5" name="Line 99">
              <a:extLst>
                <a:ext uri="{FF2B5EF4-FFF2-40B4-BE49-F238E27FC236}">
                  <a16:creationId xmlns:a16="http://schemas.microsoft.com/office/drawing/2014/main" id="{0F614D6C-DC2D-D7A1-FB01-948DE8B9F3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97" y="2025"/>
              <a:ext cx="0" cy="1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6" name="Line 100">
              <a:extLst>
                <a:ext uri="{FF2B5EF4-FFF2-40B4-BE49-F238E27FC236}">
                  <a16:creationId xmlns:a16="http://schemas.microsoft.com/office/drawing/2014/main" id="{F8B1B2CE-01D8-2EA2-6AD1-1996800061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2" y="1953"/>
              <a:ext cx="0" cy="12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7" name="Line 101">
              <a:extLst>
                <a:ext uri="{FF2B5EF4-FFF2-40B4-BE49-F238E27FC236}">
                  <a16:creationId xmlns:a16="http://schemas.microsoft.com/office/drawing/2014/main" id="{2F06BA4A-7E66-FEC6-CF9C-9E642EB4ED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4" y="2451"/>
              <a:ext cx="0" cy="12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8" name="Line 102">
              <a:extLst>
                <a:ext uri="{FF2B5EF4-FFF2-40B4-BE49-F238E27FC236}">
                  <a16:creationId xmlns:a16="http://schemas.microsoft.com/office/drawing/2014/main" id="{7CCF3F24-E2ED-DD35-79CB-165D197B4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8" y="2421"/>
              <a:ext cx="0" cy="125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" name="Line 103">
              <a:extLst>
                <a:ext uri="{FF2B5EF4-FFF2-40B4-BE49-F238E27FC236}">
                  <a16:creationId xmlns:a16="http://schemas.microsoft.com/office/drawing/2014/main" id="{E7EBA621-FFB6-2031-D049-2AB12F8F51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83" y="2377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" name="Line 104">
              <a:extLst>
                <a:ext uri="{FF2B5EF4-FFF2-40B4-BE49-F238E27FC236}">
                  <a16:creationId xmlns:a16="http://schemas.microsoft.com/office/drawing/2014/main" id="{1748F9B6-C601-8648-91D0-1683DB2548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4" y="2304"/>
              <a:ext cx="0" cy="14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" name="Line 105">
              <a:extLst>
                <a:ext uri="{FF2B5EF4-FFF2-40B4-BE49-F238E27FC236}">
                  <a16:creationId xmlns:a16="http://schemas.microsoft.com/office/drawing/2014/main" id="{C86BD932-58C9-0AC1-EEF3-6DC2577EED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552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" name="Line 106">
              <a:extLst>
                <a:ext uri="{FF2B5EF4-FFF2-40B4-BE49-F238E27FC236}">
                  <a16:creationId xmlns:a16="http://schemas.microsoft.com/office/drawing/2014/main" id="{AD8BA80B-805B-C3B7-2C70-3A0F99C48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8" y="1495"/>
              <a:ext cx="0" cy="4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" name="Line 107">
              <a:extLst>
                <a:ext uri="{FF2B5EF4-FFF2-40B4-BE49-F238E27FC236}">
                  <a16:creationId xmlns:a16="http://schemas.microsoft.com/office/drawing/2014/main" id="{791E7B57-0027-6EE7-CE24-FF496F03AD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1" y="1471"/>
              <a:ext cx="0" cy="5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4" name="Line 108">
              <a:extLst>
                <a:ext uri="{FF2B5EF4-FFF2-40B4-BE49-F238E27FC236}">
                  <a16:creationId xmlns:a16="http://schemas.microsoft.com/office/drawing/2014/main" id="{4D336F4F-6F5D-2B7D-F4B4-CEB7195029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3" y="1495"/>
              <a:ext cx="0" cy="51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5" name="Line 109">
              <a:extLst>
                <a:ext uri="{FF2B5EF4-FFF2-40B4-BE49-F238E27FC236}">
                  <a16:creationId xmlns:a16="http://schemas.microsoft.com/office/drawing/2014/main" id="{D949D2C8-4EC2-8B13-D79B-95B42381D3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6" y="1552"/>
              <a:ext cx="0" cy="45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6" name="Line 110">
              <a:extLst>
                <a:ext uri="{FF2B5EF4-FFF2-40B4-BE49-F238E27FC236}">
                  <a16:creationId xmlns:a16="http://schemas.microsoft.com/office/drawing/2014/main" id="{388A6C8A-EDC1-FC6F-5A8F-FFAA108884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9" y="1628"/>
              <a:ext cx="0" cy="38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7" name="Line 111">
              <a:extLst>
                <a:ext uri="{FF2B5EF4-FFF2-40B4-BE49-F238E27FC236}">
                  <a16:creationId xmlns:a16="http://schemas.microsoft.com/office/drawing/2014/main" id="{9CB678CC-79E0-B00F-9C4F-5EAAC7E8BA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2" y="1724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8" name="Line 112">
              <a:extLst>
                <a:ext uri="{FF2B5EF4-FFF2-40B4-BE49-F238E27FC236}">
                  <a16:creationId xmlns:a16="http://schemas.microsoft.com/office/drawing/2014/main" id="{EA15E72A-F6DD-F89B-5C09-9BF7B00235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4" y="1552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9" name="Line 113">
              <a:extLst>
                <a:ext uri="{FF2B5EF4-FFF2-40B4-BE49-F238E27FC236}">
                  <a16:creationId xmlns:a16="http://schemas.microsoft.com/office/drawing/2014/main" id="{13F3ED64-113C-F838-40E8-3CD025D79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7" y="1495"/>
              <a:ext cx="0" cy="4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0" name="Line 114">
              <a:extLst>
                <a:ext uri="{FF2B5EF4-FFF2-40B4-BE49-F238E27FC236}">
                  <a16:creationId xmlns:a16="http://schemas.microsoft.com/office/drawing/2014/main" id="{9D52F84A-2EB5-E34A-1644-89B3F60D7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0" y="1471"/>
              <a:ext cx="0" cy="5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1" name="Line 115">
              <a:extLst>
                <a:ext uri="{FF2B5EF4-FFF2-40B4-BE49-F238E27FC236}">
                  <a16:creationId xmlns:a16="http://schemas.microsoft.com/office/drawing/2014/main" id="{37CEE146-E28F-9F90-3204-815CE7AA36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3" y="1495"/>
              <a:ext cx="0" cy="51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2" name="Line 116">
              <a:extLst>
                <a:ext uri="{FF2B5EF4-FFF2-40B4-BE49-F238E27FC236}">
                  <a16:creationId xmlns:a16="http://schemas.microsoft.com/office/drawing/2014/main" id="{B188F4B5-A98B-B3BF-763A-80B5EFE83D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76" y="1552"/>
              <a:ext cx="0" cy="45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3" name="Line 117">
              <a:extLst>
                <a:ext uri="{FF2B5EF4-FFF2-40B4-BE49-F238E27FC236}">
                  <a16:creationId xmlns:a16="http://schemas.microsoft.com/office/drawing/2014/main" id="{38E55D51-C241-5E67-F4A6-B000FA8B3B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9" y="1628"/>
              <a:ext cx="0" cy="38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4" name="Line 118">
              <a:extLst>
                <a:ext uri="{FF2B5EF4-FFF2-40B4-BE49-F238E27FC236}">
                  <a16:creationId xmlns:a16="http://schemas.microsoft.com/office/drawing/2014/main" id="{9BAB8EA0-26F8-705C-00CA-1A86639F4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2" y="1724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5" name="Freeform 119">
              <a:extLst>
                <a:ext uri="{FF2B5EF4-FFF2-40B4-BE49-F238E27FC236}">
                  <a16:creationId xmlns:a16="http://schemas.microsoft.com/office/drawing/2014/main" id="{63A080E2-4BF2-3B1A-3E3C-03D1BAC3D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6" y="864"/>
              <a:ext cx="4165" cy="1175"/>
            </a:xfrm>
            <a:custGeom>
              <a:avLst/>
              <a:gdLst>
                <a:gd name="T0" fmla="*/ 0 w 5376"/>
                <a:gd name="T1" fmla="*/ 504 h 984"/>
                <a:gd name="T2" fmla="*/ 672 w 5376"/>
                <a:gd name="T3" fmla="*/ 984 h 984"/>
                <a:gd name="T4" fmla="*/ 1344 w 5376"/>
                <a:gd name="T5" fmla="*/ 504 h 984"/>
                <a:gd name="T6" fmla="*/ 2016 w 5376"/>
                <a:gd name="T7" fmla="*/ 72 h 984"/>
                <a:gd name="T8" fmla="*/ 3360 w 5376"/>
                <a:gd name="T9" fmla="*/ 72 h 984"/>
                <a:gd name="T10" fmla="*/ 4032 w 5376"/>
                <a:gd name="T11" fmla="*/ 504 h 984"/>
                <a:gd name="T12" fmla="*/ 4704 w 5376"/>
                <a:gd name="T13" fmla="*/ 984 h 984"/>
                <a:gd name="T14" fmla="*/ 5376 w 5376"/>
                <a:gd name="T15" fmla="*/ 50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76" h="984">
                  <a:moveTo>
                    <a:pt x="0" y="504"/>
                  </a:moveTo>
                  <a:cubicBezTo>
                    <a:pt x="224" y="744"/>
                    <a:pt x="448" y="984"/>
                    <a:pt x="672" y="984"/>
                  </a:cubicBezTo>
                  <a:cubicBezTo>
                    <a:pt x="896" y="984"/>
                    <a:pt x="1120" y="655"/>
                    <a:pt x="1344" y="504"/>
                  </a:cubicBezTo>
                  <a:cubicBezTo>
                    <a:pt x="1567" y="352"/>
                    <a:pt x="1680" y="143"/>
                    <a:pt x="2016" y="72"/>
                  </a:cubicBezTo>
                  <a:cubicBezTo>
                    <a:pt x="2351" y="0"/>
                    <a:pt x="3024" y="0"/>
                    <a:pt x="3360" y="72"/>
                  </a:cubicBezTo>
                  <a:cubicBezTo>
                    <a:pt x="3695" y="143"/>
                    <a:pt x="3808" y="352"/>
                    <a:pt x="4032" y="504"/>
                  </a:cubicBezTo>
                  <a:cubicBezTo>
                    <a:pt x="4255" y="655"/>
                    <a:pt x="4480" y="984"/>
                    <a:pt x="4704" y="984"/>
                  </a:cubicBezTo>
                  <a:cubicBezTo>
                    <a:pt x="4928" y="984"/>
                    <a:pt x="5152" y="744"/>
                    <a:pt x="5376" y="504"/>
                  </a:cubicBezTo>
                </a:path>
              </a:pathLst>
            </a:custGeom>
            <a:noFill/>
            <a:ln w="762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6" name="Freeform 120">
              <a:extLst>
                <a:ext uri="{FF2B5EF4-FFF2-40B4-BE49-F238E27FC236}">
                  <a16:creationId xmlns:a16="http://schemas.microsoft.com/office/drawing/2014/main" id="{27B67FDA-2B3A-F1E8-77D5-B977466FF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4" y="1466"/>
              <a:ext cx="4128" cy="1174"/>
            </a:xfrm>
            <a:custGeom>
              <a:avLst/>
              <a:gdLst>
                <a:gd name="T0" fmla="*/ 0 w 5328"/>
                <a:gd name="T1" fmla="*/ 480 h 983"/>
                <a:gd name="T2" fmla="*/ 672 w 5328"/>
                <a:gd name="T3" fmla="*/ 0 h 983"/>
                <a:gd name="T4" fmla="*/ 1344 w 5328"/>
                <a:gd name="T5" fmla="*/ 480 h 983"/>
                <a:gd name="T6" fmla="*/ 2016 w 5328"/>
                <a:gd name="T7" fmla="*/ 912 h 983"/>
                <a:gd name="T8" fmla="*/ 3360 w 5328"/>
                <a:gd name="T9" fmla="*/ 912 h 983"/>
                <a:gd name="T10" fmla="*/ 4032 w 5328"/>
                <a:gd name="T11" fmla="*/ 480 h 983"/>
                <a:gd name="T12" fmla="*/ 4704 w 5328"/>
                <a:gd name="T13" fmla="*/ 0 h 983"/>
                <a:gd name="T14" fmla="*/ 5328 w 5328"/>
                <a:gd name="T15" fmla="*/ 480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28" h="983">
                  <a:moveTo>
                    <a:pt x="0" y="480"/>
                  </a:moveTo>
                  <a:cubicBezTo>
                    <a:pt x="224" y="240"/>
                    <a:pt x="448" y="0"/>
                    <a:pt x="672" y="0"/>
                  </a:cubicBezTo>
                  <a:cubicBezTo>
                    <a:pt x="896" y="0"/>
                    <a:pt x="1120" y="328"/>
                    <a:pt x="1344" y="480"/>
                  </a:cubicBezTo>
                  <a:cubicBezTo>
                    <a:pt x="1567" y="631"/>
                    <a:pt x="1680" y="840"/>
                    <a:pt x="2016" y="912"/>
                  </a:cubicBezTo>
                  <a:cubicBezTo>
                    <a:pt x="2351" y="983"/>
                    <a:pt x="3024" y="983"/>
                    <a:pt x="3360" y="912"/>
                  </a:cubicBezTo>
                  <a:cubicBezTo>
                    <a:pt x="3695" y="840"/>
                    <a:pt x="3808" y="631"/>
                    <a:pt x="4032" y="480"/>
                  </a:cubicBezTo>
                  <a:cubicBezTo>
                    <a:pt x="4255" y="328"/>
                    <a:pt x="4488" y="0"/>
                    <a:pt x="4704" y="0"/>
                  </a:cubicBezTo>
                  <a:cubicBezTo>
                    <a:pt x="4920" y="0"/>
                    <a:pt x="5124" y="240"/>
                    <a:pt x="5328" y="480"/>
                  </a:cubicBezTo>
                </a:path>
              </a:pathLst>
            </a:custGeom>
            <a:noFill/>
            <a:ln w="762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97" name="Text Box 121">
              <a:extLst>
                <a:ext uri="{FF2B5EF4-FFF2-40B4-BE49-F238E27FC236}">
                  <a16:creationId xmlns:a16="http://schemas.microsoft.com/office/drawing/2014/main" id="{CEEC90C9-53CE-34BD-5859-D957347960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9" y="1323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3’</a:t>
              </a:r>
            </a:p>
          </p:txBody>
        </p:sp>
        <p:sp>
          <p:nvSpPr>
            <p:cNvPr id="50298" name="Text Box 122">
              <a:extLst>
                <a:ext uri="{FF2B5EF4-FFF2-40B4-BE49-F238E27FC236}">
                  <a16:creationId xmlns:a16="http://schemas.microsoft.com/office/drawing/2014/main" id="{9B6153AC-A135-E331-36E3-FE14B0F5EC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4" y="2011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5’</a:t>
              </a:r>
            </a:p>
          </p:txBody>
        </p:sp>
        <p:sp>
          <p:nvSpPr>
            <p:cNvPr id="50299" name="Text Box 123">
              <a:extLst>
                <a:ext uri="{FF2B5EF4-FFF2-40B4-BE49-F238E27FC236}">
                  <a16:creationId xmlns:a16="http://schemas.microsoft.com/office/drawing/2014/main" id="{7B92508C-400D-27D5-C7F1-B62E9233D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23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5’</a:t>
              </a:r>
            </a:p>
          </p:txBody>
        </p:sp>
        <p:sp>
          <p:nvSpPr>
            <p:cNvPr id="50300" name="Text Box 124">
              <a:extLst>
                <a:ext uri="{FF2B5EF4-FFF2-40B4-BE49-F238E27FC236}">
                  <a16:creationId xmlns:a16="http://schemas.microsoft.com/office/drawing/2014/main" id="{CCBDCFA3-A7C4-B592-616E-D999581EC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6" y="1953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3’</a:t>
              </a:r>
            </a:p>
          </p:txBody>
        </p:sp>
      </p:grpSp>
      <p:sp>
        <p:nvSpPr>
          <p:cNvPr id="50178" name="Rectangle 2">
            <a:extLst>
              <a:ext uri="{FF2B5EF4-FFF2-40B4-BE49-F238E27FC236}">
                <a16:creationId xmlns:a16="http://schemas.microsoft.com/office/drawing/2014/main" id="{F69C8029-6CDE-4797-077B-C77FEDE57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The Attenuator </a:t>
            </a:r>
            <a:br>
              <a:rPr lang="en-US" altLang="en-US"/>
            </a:br>
            <a:r>
              <a:rPr lang="en-US" altLang="en-US"/>
              <a:t>When Starved For Tryptophan</a:t>
            </a:r>
          </a:p>
        </p:txBody>
      </p:sp>
      <p:grpSp>
        <p:nvGrpSpPr>
          <p:cNvPr id="50201" name="Group 25">
            <a:extLst>
              <a:ext uri="{FF2B5EF4-FFF2-40B4-BE49-F238E27FC236}">
                <a16:creationId xmlns:a16="http://schemas.microsoft.com/office/drawing/2014/main" id="{B04DA665-21A6-940C-8FEF-EC25E4B2077A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4648200"/>
            <a:ext cx="2292350" cy="2020888"/>
            <a:chOff x="2304" y="2500"/>
            <a:chExt cx="1444" cy="1273"/>
          </a:xfrm>
        </p:grpSpPr>
        <p:sp>
          <p:nvSpPr>
            <p:cNvPr id="50181" name="Text Box 5">
              <a:extLst>
                <a:ext uri="{FF2B5EF4-FFF2-40B4-BE49-F238E27FC236}">
                  <a16:creationId xmlns:a16="http://schemas.microsoft.com/office/drawing/2014/main" id="{B30043B7-CDF9-3A52-7866-D1FAD6CCD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124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1"/>
                  </a:solidFill>
                </a:rPr>
                <a:t>4</a:t>
              </a:r>
            </a:p>
          </p:txBody>
        </p:sp>
        <p:sp>
          <p:nvSpPr>
            <p:cNvPr id="50182" name="Text Box 6">
              <a:extLst>
                <a:ext uri="{FF2B5EF4-FFF2-40B4-BE49-F238E27FC236}">
                  <a16:creationId xmlns:a16="http://schemas.microsoft.com/office/drawing/2014/main" id="{8E147D51-0F26-FC78-9069-C6E779E069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408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9900"/>
                  </a:solidFill>
                </a:rPr>
                <a:t>1</a:t>
              </a:r>
            </a:p>
          </p:txBody>
        </p:sp>
        <p:sp>
          <p:nvSpPr>
            <p:cNvPr id="50183" name="Text Box 7">
              <a:extLst>
                <a:ext uri="{FF2B5EF4-FFF2-40B4-BE49-F238E27FC236}">
                  <a16:creationId xmlns:a16="http://schemas.microsoft.com/office/drawing/2014/main" id="{53DE53C2-1A86-410F-8C33-B4251FF87E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50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50184" name="Text Box 8">
              <a:extLst>
                <a:ext uri="{FF2B5EF4-FFF2-40B4-BE49-F238E27FC236}">
                  <a16:creationId xmlns:a16="http://schemas.microsoft.com/office/drawing/2014/main" id="{388AE6FC-FCA8-6C40-22EA-560A14B904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692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99CC00"/>
                  </a:solidFill>
                </a:rPr>
                <a:t>3</a:t>
              </a:r>
            </a:p>
          </p:txBody>
        </p:sp>
      </p:grpSp>
      <p:grpSp>
        <p:nvGrpSpPr>
          <p:cNvPr id="50340" name="Group 164">
            <a:extLst>
              <a:ext uri="{FF2B5EF4-FFF2-40B4-BE49-F238E27FC236}">
                <a16:creationId xmlns:a16="http://schemas.microsoft.com/office/drawing/2014/main" id="{7ACD3A57-D829-579F-96FB-5D035DB161A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048000"/>
            <a:ext cx="5502275" cy="3267075"/>
            <a:chOff x="336" y="1920"/>
            <a:chExt cx="3466" cy="2058"/>
          </a:xfrm>
        </p:grpSpPr>
        <p:grpSp>
          <p:nvGrpSpPr>
            <p:cNvPr id="50335" name="Group 159">
              <a:extLst>
                <a:ext uri="{FF2B5EF4-FFF2-40B4-BE49-F238E27FC236}">
                  <a16:creationId xmlns:a16="http://schemas.microsoft.com/office/drawing/2014/main" id="{F29BC3A2-5C93-B024-7D5E-762E222546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920"/>
              <a:ext cx="3276" cy="2058"/>
              <a:chOff x="708" y="1584"/>
              <a:chExt cx="3276" cy="2058"/>
            </a:xfrm>
          </p:grpSpPr>
          <p:sp>
            <p:nvSpPr>
              <p:cNvPr id="50186" name="Freeform 10">
                <a:extLst>
                  <a:ext uri="{FF2B5EF4-FFF2-40B4-BE49-F238E27FC236}">
                    <a16:creationId xmlns:a16="http://schemas.microsoft.com/office/drawing/2014/main" id="{5A33B086-8768-5BEE-9212-0B54BCD2A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1584"/>
                <a:ext cx="680" cy="670"/>
              </a:xfrm>
              <a:custGeom>
                <a:avLst/>
                <a:gdLst>
                  <a:gd name="T0" fmla="*/ 33 w 680"/>
                  <a:gd name="T1" fmla="*/ 476 h 670"/>
                  <a:gd name="T2" fmla="*/ 15 w 680"/>
                  <a:gd name="T3" fmla="*/ 432 h 670"/>
                  <a:gd name="T4" fmla="*/ 5 w 680"/>
                  <a:gd name="T5" fmla="*/ 378 h 670"/>
                  <a:gd name="T6" fmla="*/ 3 w 680"/>
                  <a:gd name="T7" fmla="*/ 312 h 670"/>
                  <a:gd name="T8" fmla="*/ 19 w 680"/>
                  <a:gd name="T9" fmla="*/ 230 h 670"/>
                  <a:gd name="T10" fmla="*/ 57 w 680"/>
                  <a:gd name="T11" fmla="*/ 160 h 670"/>
                  <a:gd name="T12" fmla="*/ 127 w 680"/>
                  <a:gd name="T13" fmla="*/ 82 h 670"/>
                  <a:gd name="T14" fmla="*/ 235 w 680"/>
                  <a:gd name="T15" fmla="*/ 22 h 670"/>
                  <a:gd name="T16" fmla="*/ 355 w 680"/>
                  <a:gd name="T17" fmla="*/ 2 h 670"/>
                  <a:gd name="T18" fmla="*/ 489 w 680"/>
                  <a:gd name="T19" fmla="*/ 34 h 670"/>
                  <a:gd name="T20" fmla="*/ 619 w 680"/>
                  <a:gd name="T21" fmla="*/ 140 h 670"/>
                  <a:gd name="T22" fmla="*/ 679 w 680"/>
                  <a:gd name="T23" fmla="*/ 342 h 670"/>
                  <a:gd name="T24" fmla="*/ 613 w 680"/>
                  <a:gd name="T25" fmla="*/ 532 h 670"/>
                  <a:gd name="T26" fmla="*/ 497 w 680"/>
                  <a:gd name="T27" fmla="*/ 632 h 670"/>
                  <a:gd name="T28" fmla="*/ 417 w 680"/>
                  <a:gd name="T29" fmla="*/ 664 h 670"/>
                  <a:gd name="T30" fmla="*/ 375 w 680"/>
                  <a:gd name="T31" fmla="*/ 67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80" h="670">
                    <a:moveTo>
                      <a:pt x="33" y="476"/>
                    </a:moveTo>
                    <a:cubicBezTo>
                      <a:pt x="26" y="462"/>
                      <a:pt x="19" y="448"/>
                      <a:pt x="15" y="432"/>
                    </a:cubicBezTo>
                    <a:cubicBezTo>
                      <a:pt x="10" y="415"/>
                      <a:pt x="7" y="398"/>
                      <a:pt x="5" y="378"/>
                    </a:cubicBezTo>
                    <a:cubicBezTo>
                      <a:pt x="3" y="358"/>
                      <a:pt x="0" y="336"/>
                      <a:pt x="3" y="312"/>
                    </a:cubicBezTo>
                    <a:cubicBezTo>
                      <a:pt x="5" y="287"/>
                      <a:pt x="10" y="255"/>
                      <a:pt x="19" y="230"/>
                    </a:cubicBezTo>
                    <a:cubicBezTo>
                      <a:pt x="28" y="204"/>
                      <a:pt x="39" y="184"/>
                      <a:pt x="57" y="160"/>
                    </a:cubicBezTo>
                    <a:cubicBezTo>
                      <a:pt x="74" y="135"/>
                      <a:pt x="97" y="104"/>
                      <a:pt x="127" y="82"/>
                    </a:cubicBezTo>
                    <a:cubicBezTo>
                      <a:pt x="156" y="59"/>
                      <a:pt x="197" y="35"/>
                      <a:pt x="235" y="22"/>
                    </a:cubicBezTo>
                    <a:cubicBezTo>
                      <a:pt x="272" y="8"/>
                      <a:pt x="312" y="0"/>
                      <a:pt x="355" y="2"/>
                    </a:cubicBezTo>
                    <a:cubicBezTo>
                      <a:pt x="397" y="4"/>
                      <a:pt x="445" y="11"/>
                      <a:pt x="489" y="34"/>
                    </a:cubicBezTo>
                    <a:cubicBezTo>
                      <a:pt x="532" y="56"/>
                      <a:pt x="587" y="88"/>
                      <a:pt x="619" y="140"/>
                    </a:cubicBezTo>
                    <a:cubicBezTo>
                      <a:pt x="650" y="191"/>
                      <a:pt x="680" y="276"/>
                      <a:pt x="679" y="342"/>
                    </a:cubicBezTo>
                    <a:cubicBezTo>
                      <a:pt x="678" y="407"/>
                      <a:pt x="643" y="483"/>
                      <a:pt x="613" y="532"/>
                    </a:cubicBezTo>
                    <a:cubicBezTo>
                      <a:pt x="582" y="580"/>
                      <a:pt x="529" y="609"/>
                      <a:pt x="497" y="632"/>
                    </a:cubicBezTo>
                    <a:cubicBezTo>
                      <a:pt x="464" y="654"/>
                      <a:pt x="437" y="657"/>
                      <a:pt x="417" y="664"/>
                    </a:cubicBezTo>
                    <a:cubicBezTo>
                      <a:pt x="396" y="670"/>
                      <a:pt x="385" y="670"/>
                      <a:pt x="375" y="670"/>
                    </a:cubicBezTo>
                  </a:path>
                </a:pathLst>
              </a:custGeom>
              <a:noFill/>
              <a:ln w="1143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7" name="Line 11">
                <a:extLst>
                  <a:ext uri="{FF2B5EF4-FFF2-40B4-BE49-F238E27FC236}">
                    <a16:creationId xmlns:a16="http://schemas.microsoft.com/office/drawing/2014/main" id="{2C4C61B2-C5AF-CECF-0A9E-0C3CAF46C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2212"/>
                <a:ext cx="0" cy="1104"/>
              </a:xfrm>
              <a:prstGeom prst="line">
                <a:avLst/>
              </a:prstGeom>
              <a:noFill/>
              <a:ln w="1143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8" name="Line 12">
                <a:extLst>
                  <a:ext uri="{FF2B5EF4-FFF2-40B4-BE49-F238E27FC236}">
                    <a16:creationId xmlns:a16="http://schemas.microsoft.com/office/drawing/2014/main" id="{1378C246-8E1D-68B8-23AC-67E743D9F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2212"/>
                <a:ext cx="0" cy="1296"/>
              </a:xfrm>
              <a:prstGeom prst="line">
                <a:avLst/>
              </a:prstGeom>
              <a:noFill/>
              <a:ln w="114300">
                <a:solidFill>
                  <a:srgbClr val="99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6" name="Freeform 20">
                <a:extLst>
                  <a:ext uri="{FF2B5EF4-FFF2-40B4-BE49-F238E27FC236}">
                    <a16:creationId xmlns:a16="http://schemas.microsoft.com/office/drawing/2014/main" id="{1F6DF395-DF9A-B34C-D499-F48EA37329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3" y="2054"/>
                <a:ext cx="264" cy="204"/>
              </a:xfrm>
              <a:custGeom>
                <a:avLst/>
                <a:gdLst>
                  <a:gd name="T0" fmla="*/ 260 w 260"/>
                  <a:gd name="T1" fmla="*/ 200 h 200"/>
                  <a:gd name="T2" fmla="*/ 218 w 260"/>
                  <a:gd name="T3" fmla="*/ 190 h 200"/>
                  <a:gd name="T4" fmla="*/ 138 w 260"/>
                  <a:gd name="T5" fmla="*/ 158 h 200"/>
                  <a:gd name="T6" fmla="*/ 72 w 260"/>
                  <a:gd name="T7" fmla="*/ 104 h 200"/>
                  <a:gd name="T8" fmla="*/ 34 w 260"/>
                  <a:gd name="T9" fmla="*/ 54 h 200"/>
                  <a:gd name="T10" fmla="*/ 0 w 260"/>
                  <a:gd name="T11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0" h="200">
                    <a:moveTo>
                      <a:pt x="260" y="200"/>
                    </a:moveTo>
                    <a:cubicBezTo>
                      <a:pt x="249" y="198"/>
                      <a:pt x="238" y="196"/>
                      <a:pt x="218" y="190"/>
                    </a:cubicBezTo>
                    <a:cubicBezTo>
                      <a:pt x="197" y="183"/>
                      <a:pt x="162" y="172"/>
                      <a:pt x="138" y="158"/>
                    </a:cubicBezTo>
                    <a:cubicBezTo>
                      <a:pt x="113" y="143"/>
                      <a:pt x="89" y="121"/>
                      <a:pt x="72" y="104"/>
                    </a:cubicBezTo>
                    <a:cubicBezTo>
                      <a:pt x="54" y="86"/>
                      <a:pt x="45" y="71"/>
                      <a:pt x="34" y="54"/>
                    </a:cubicBezTo>
                    <a:cubicBezTo>
                      <a:pt x="22" y="36"/>
                      <a:pt x="11" y="18"/>
                      <a:pt x="0" y="0"/>
                    </a:cubicBezTo>
                  </a:path>
                </a:pathLst>
              </a:custGeom>
              <a:noFill/>
              <a:ln w="114300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7" name="Line 21">
                <a:extLst>
                  <a:ext uri="{FF2B5EF4-FFF2-40B4-BE49-F238E27FC236}">
                    <a16:creationId xmlns:a16="http://schemas.microsoft.com/office/drawing/2014/main" id="{4C498938-F349-34D3-D2E6-73DDAF4C1E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8" y="3346"/>
                <a:ext cx="480" cy="0"/>
              </a:xfrm>
              <a:prstGeom prst="line">
                <a:avLst/>
              </a:prstGeom>
              <a:noFill/>
              <a:ln w="1143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8" name="Line 22">
                <a:extLst>
                  <a:ext uri="{FF2B5EF4-FFF2-40B4-BE49-F238E27FC236}">
                    <a16:creationId xmlns:a16="http://schemas.microsoft.com/office/drawing/2014/main" id="{711509E7-0C58-7D06-71E9-49852CA128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84" y="3346"/>
                <a:ext cx="336" cy="0"/>
              </a:xfrm>
              <a:prstGeom prst="line">
                <a:avLst/>
              </a:prstGeom>
              <a:noFill/>
              <a:ln w="1143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9" name="Line 23">
                <a:extLst>
                  <a:ext uri="{FF2B5EF4-FFF2-40B4-BE49-F238E27FC236}">
                    <a16:creationId xmlns:a16="http://schemas.microsoft.com/office/drawing/2014/main" id="{540F6E24-A0AB-2AE9-4A11-AB729B1594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72" y="3346"/>
                <a:ext cx="912" cy="0"/>
              </a:xfrm>
              <a:prstGeom prst="line">
                <a:avLst/>
              </a:prstGeom>
              <a:noFill/>
              <a:ln w="1143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0" name="Line 24">
                <a:extLst>
                  <a:ext uri="{FF2B5EF4-FFF2-40B4-BE49-F238E27FC236}">
                    <a16:creationId xmlns:a16="http://schemas.microsoft.com/office/drawing/2014/main" id="{B6F9773D-8AD5-0BE3-FD48-C5A8B32B8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40" y="3346"/>
                <a:ext cx="480" cy="0"/>
              </a:xfrm>
              <a:prstGeom prst="line">
                <a:avLst/>
              </a:prstGeom>
              <a:noFill/>
              <a:ln w="1143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31" name="Freeform 155">
                <a:extLst>
                  <a:ext uri="{FF2B5EF4-FFF2-40B4-BE49-F238E27FC236}">
                    <a16:creationId xmlns:a16="http://schemas.microsoft.com/office/drawing/2014/main" id="{0F023F00-83A6-C3A9-9D41-838B4CF9FA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2" y="3498"/>
                <a:ext cx="296" cy="144"/>
              </a:xfrm>
              <a:custGeom>
                <a:avLst/>
                <a:gdLst>
                  <a:gd name="T0" fmla="*/ 8 w 296"/>
                  <a:gd name="T1" fmla="*/ 0 h 144"/>
                  <a:gd name="T2" fmla="*/ 8 w 296"/>
                  <a:gd name="T3" fmla="*/ 48 h 144"/>
                  <a:gd name="T4" fmla="*/ 56 w 296"/>
                  <a:gd name="T5" fmla="*/ 96 h 144"/>
                  <a:gd name="T6" fmla="*/ 200 w 296"/>
                  <a:gd name="T7" fmla="*/ 144 h 144"/>
                  <a:gd name="T8" fmla="*/ 296 w 296"/>
                  <a:gd name="T9" fmla="*/ 96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144">
                    <a:moveTo>
                      <a:pt x="8" y="0"/>
                    </a:moveTo>
                    <a:cubicBezTo>
                      <a:pt x="4" y="16"/>
                      <a:pt x="0" y="32"/>
                      <a:pt x="8" y="48"/>
                    </a:cubicBezTo>
                    <a:cubicBezTo>
                      <a:pt x="15" y="63"/>
                      <a:pt x="24" y="80"/>
                      <a:pt x="56" y="96"/>
                    </a:cubicBezTo>
                    <a:cubicBezTo>
                      <a:pt x="88" y="112"/>
                      <a:pt x="160" y="144"/>
                      <a:pt x="200" y="144"/>
                    </a:cubicBezTo>
                    <a:cubicBezTo>
                      <a:pt x="240" y="144"/>
                      <a:pt x="268" y="120"/>
                      <a:pt x="296" y="96"/>
                    </a:cubicBezTo>
                  </a:path>
                </a:pathLst>
              </a:custGeom>
              <a:noFill/>
              <a:ln w="1143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32" name="Line 156">
                <a:extLst>
                  <a:ext uri="{FF2B5EF4-FFF2-40B4-BE49-F238E27FC236}">
                    <a16:creationId xmlns:a16="http://schemas.microsoft.com/office/drawing/2014/main" id="{EB24F93D-B7D8-908D-6AD0-266CFC6B73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2" y="3028"/>
                <a:ext cx="534" cy="574"/>
              </a:xfrm>
              <a:prstGeom prst="line">
                <a:avLst/>
              </a:prstGeom>
              <a:noFill/>
              <a:ln w="1143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33" name="Line 157">
                <a:extLst>
                  <a:ext uri="{FF2B5EF4-FFF2-40B4-BE49-F238E27FC236}">
                    <a16:creationId xmlns:a16="http://schemas.microsoft.com/office/drawing/2014/main" id="{A69313FE-8E6C-2D09-E9D5-8AB45486EB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6" y="2692"/>
                <a:ext cx="288" cy="336"/>
              </a:xfrm>
              <a:prstGeom prst="line">
                <a:avLst/>
              </a:prstGeom>
              <a:noFill/>
              <a:ln w="1143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339" name="Freeform 163">
              <a:extLst>
                <a:ext uri="{FF2B5EF4-FFF2-40B4-BE49-F238E27FC236}">
                  <a16:creationId xmlns:a16="http://schemas.microsoft.com/office/drawing/2014/main" id="{19410882-ED5E-1D65-DBA8-992E627C1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0" y="2558"/>
              <a:ext cx="192" cy="474"/>
            </a:xfrm>
            <a:custGeom>
              <a:avLst/>
              <a:gdLst>
                <a:gd name="T0" fmla="*/ 0 w 192"/>
                <a:gd name="T1" fmla="*/ 474 h 474"/>
                <a:gd name="T2" fmla="*/ 78 w 192"/>
                <a:gd name="T3" fmla="*/ 354 h 474"/>
                <a:gd name="T4" fmla="*/ 104 w 192"/>
                <a:gd name="T5" fmla="*/ 294 h 474"/>
                <a:gd name="T6" fmla="*/ 144 w 192"/>
                <a:gd name="T7" fmla="*/ 184 h 474"/>
                <a:gd name="T8" fmla="*/ 152 w 192"/>
                <a:gd name="T9" fmla="*/ 64 h 474"/>
                <a:gd name="T10" fmla="*/ 192 w 192"/>
                <a:gd name="T11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474">
                  <a:moveTo>
                    <a:pt x="0" y="474"/>
                  </a:moveTo>
                  <a:cubicBezTo>
                    <a:pt x="30" y="429"/>
                    <a:pt x="60" y="384"/>
                    <a:pt x="78" y="354"/>
                  </a:cubicBezTo>
                  <a:cubicBezTo>
                    <a:pt x="95" y="323"/>
                    <a:pt x="93" y="322"/>
                    <a:pt x="104" y="294"/>
                  </a:cubicBezTo>
                  <a:cubicBezTo>
                    <a:pt x="115" y="265"/>
                    <a:pt x="136" y="222"/>
                    <a:pt x="144" y="184"/>
                  </a:cubicBezTo>
                  <a:cubicBezTo>
                    <a:pt x="151" y="145"/>
                    <a:pt x="144" y="94"/>
                    <a:pt x="152" y="64"/>
                  </a:cubicBezTo>
                  <a:cubicBezTo>
                    <a:pt x="160" y="33"/>
                    <a:pt x="176" y="16"/>
                    <a:pt x="192" y="0"/>
                  </a:cubicBez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306" name="Oval 130">
            <a:extLst>
              <a:ext uri="{FF2B5EF4-FFF2-40B4-BE49-F238E27FC236}">
                <a16:creationId xmlns:a16="http://schemas.microsoft.com/office/drawing/2014/main" id="{E4D4532B-C7DA-4923-AFDE-82FE3791F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1600200" cy="16002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  <p:grpSp>
        <p:nvGrpSpPr>
          <p:cNvPr id="50337" name="Group 161">
            <a:extLst>
              <a:ext uri="{FF2B5EF4-FFF2-40B4-BE49-F238E27FC236}">
                <a16:creationId xmlns:a16="http://schemas.microsoft.com/office/drawing/2014/main" id="{1F821CF3-5776-83EB-5051-FF19736DB873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19400"/>
            <a:ext cx="2490788" cy="3675063"/>
            <a:chOff x="192" y="1776"/>
            <a:chExt cx="1569" cy="2315"/>
          </a:xfrm>
        </p:grpSpPr>
        <p:grpSp>
          <p:nvGrpSpPr>
            <p:cNvPr id="50205" name="Group 29">
              <a:extLst>
                <a:ext uri="{FF2B5EF4-FFF2-40B4-BE49-F238E27FC236}">
                  <a16:creationId xmlns:a16="http://schemas.microsoft.com/office/drawing/2014/main" id="{2EA6CB27-4128-D72F-1022-4AA339F3E204}"/>
                </a:ext>
              </a:extLst>
            </p:cNvPr>
            <p:cNvGrpSpPr>
              <a:grpSpLocks/>
            </p:cNvGrpSpPr>
            <p:nvPr/>
          </p:nvGrpSpPr>
          <p:grpSpPr bwMode="auto">
            <a:xfrm rot="2975772">
              <a:off x="16" y="1952"/>
              <a:ext cx="1263" cy="912"/>
              <a:chOff x="672" y="2592"/>
              <a:chExt cx="816" cy="584"/>
            </a:xfrm>
          </p:grpSpPr>
          <p:sp>
            <p:nvSpPr>
              <p:cNvPr id="50206" name="Freeform 30">
                <a:extLst>
                  <a:ext uri="{FF2B5EF4-FFF2-40B4-BE49-F238E27FC236}">
                    <a16:creationId xmlns:a16="http://schemas.microsoft.com/office/drawing/2014/main" id="{8EF83C5F-73C4-F50B-001C-38F66C81DD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2688"/>
                <a:ext cx="816" cy="488"/>
              </a:xfrm>
              <a:custGeom>
                <a:avLst/>
                <a:gdLst>
                  <a:gd name="T0" fmla="*/ 816 w 816"/>
                  <a:gd name="T1" fmla="*/ 480 h 488"/>
                  <a:gd name="T2" fmla="*/ 624 w 816"/>
                  <a:gd name="T3" fmla="*/ 432 h 488"/>
                  <a:gd name="T4" fmla="*/ 432 w 816"/>
                  <a:gd name="T5" fmla="*/ 144 h 488"/>
                  <a:gd name="T6" fmla="*/ 0 w 816"/>
                  <a:gd name="T7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16" h="488">
                    <a:moveTo>
                      <a:pt x="816" y="480"/>
                    </a:moveTo>
                    <a:cubicBezTo>
                      <a:pt x="752" y="484"/>
                      <a:pt x="688" y="488"/>
                      <a:pt x="624" y="432"/>
                    </a:cubicBezTo>
                    <a:cubicBezTo>
                      <a:pt x="560" y="376"/>
                      <a:pt x="535" y="215"/>
                      <a:pt x="432" y="144"/>
                    </a:cubicBezTo>
                    <a:cubicBezTo>
                      <a:pt x="328" y="72"/>
                      <a:pt x="164" y="36"/>
                      <a:pt x="0" y="0"/>
                    </a:cubicBezTo>
                  </a:path>
                </a:pathLst>
              </a:custGeom>
              <a:noFill/>
              <a:ln w="57150" cap="flat" cmpd="sng">
                <a:solidFill>
                  <a:srgbClr val="6600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7" name="Oval 31">
                <a:extLst>
                  <a:ext uri="{FF2B5EF4-FFF2-40B4-BE49-F238E27FC236}">
                    <a16:creationId xmlns:a16="http://schemas.microsoft.com/office/drawing/2014/main" id="{2E847906-E2A6-8890-278D-59D3C2459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97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8" name="AutoShape 32">
                <a:extLst>
                  <a:ext uri="{FF2B5EF4-FFF2-40B4-BE49-F238E27FC236}">
                    <a16:creationId xmlns:a16="http://schemas.microsoft.com/office/drawing/2014/main" id="{48CE7D06-4C45-6270-03B5-FB0D8E107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2592"/>
                <a:ext cx="240" cy="228"/>
              </a:xfrm>
              <a:prstGeom prst="pentagon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9" name="Rectangle 33">
                <a:extLst>
                  <a:ext uri="{FF2B5EF4-FFF2-40B4-BE49-F238E27FC236}">
                    <a16:creationId xmlns:a16="http://schemas.microsoft.com/office/drawing/2014/main" id="{85611BF2-44E9-EFEB-4554-B0CBB5779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5" y="2768"/>
                <a:ext cx="192" cy="192"/>
              </a:xfrm>
              <a:prstGeom prst="rect">
                <a:avLst/>
              </a:prstGeom>
              <a:solidFill>
                <a:srgbClr val="FF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336" name="Group 160">
              <a:extLst>
                <a:ext uri="{FF2B5EF4-FFF2-40B4-BE49-F238E27FC236}">
                  <a16:creationId xmlns:a16="http://schemas.microsoft.com/office/drawing/2014/main" id="{75404058-ED2E-3B6B-C310-00F2D2DB81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7" y="2888"/>
              <a:ext cx="1364" cy="1203"/>
              <a:chOff x="397" y="2888"/>
              <a:chExt cx="1364" cy="1203"/>
            </a:xfrm>
          </p:grpSpPr>
          <p:grpSp>
            <p:nvGrpSpPr>
              <p:cNvPr id="50210" name="Group 34">
                <a:extLst>
                  <a:ext uri="{FF2B5EF4-FFF2-40B4-BE49-F238E27FC236}">
                    <a16:creationId xmlns:a16="http://schemas.microsoft.com/office/drawing/2014/main" id="{3407EBAC-A15D-2BB6-6D4A-C67CC34B47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624981">
                <a:off x="477" y="2808"/>
                <a:ext cx="1203" cy="1364"/>
                <a:chOff x="2622" y="2559"/>
                <a:chExt cx="770" cy="881"/>
              </a:xfrm>
            </p:grpSpPr>
            <p:sp>
              <p:nvSpPr>
                <p:cNvPr id="50211" name="Freeform 35">
                  <a:extLst>
                    <a:ext uri="{FF2B5EF4-FFF2-40B4-BE49-F238E27FC236}">
                      <a16:creationId xmlns:a16="http://schemas.microsoft.com/office/drawing/2014/main" id="{11D589EE-5E51-2FDE-5EC3-670FB2942B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28608">
                  <a:off x="2576" y="2605"/>
                  <a:ext cx="672" cy="579"/>
                </a:xfrm>
                <a:custGeom>
                  <a:avLst/>
                  <a:gdLst>
                    <a:gd name="T0" fmla="*/ 384 w 1399"/>
                    <a:gd name="T1" fmla="*/ 1064 h 1119"/>
                    <a:gd name="T2" fmla="*/ 96 w 1399"/>
                    <a:gd name="T3" fmla="*/ 920 h 1119"/>
                    <a:gd name="T4" fmla="*/ 96 w 1399"/>
                    <a:gd name="T5" fmla="*/ 488 h 1119"/>
                    <a:gd name="T6" fmla="*/ 672 w 1399"/>
                    <a:gd name="T7" fmla="*/ 8 h 1119"/>
                    <a:gd name="T8" fmla="*/ 1296 w 1399"/>
                    <a:gd name="T9" fmla="*/ 440 h 1119"/>
                    <a:gd name="T10" fmla="*/ 1248 w 1399"/>
                    <a:gd name="T11" fmla="*/ 1016 h 1119"/>
                    <a:gd name="T12" fmla="*/ 384 w 1399"/>
                    <a:gd name="T13" fmla="*/ 1064 h 1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99" h="1119">
                      <a:moveTo>
                        <a:pt x="384" y="1064"/>
                      </a:moveTo>
                      <a:cubicBezTo>
                        <a:pt x="192" y="1048"/>
                        <a:pt x="144" y="1016"/>
                        <a:pt x="96" y="920"/>
                      </a:cubicBezTo>
                      <a:cubicBezTo>
                        <a:pt x="48" y="824"/>
                        <a:pt x="0" y="639"/>
                        <a:pt x="96" y="488"/>
                      </a:cubicBezTo>
                      <a:cubicBezTo>
                        <a:pt x="191" y="336"/>
                        <a:pt x="472" y="15"/>
                        <a:pt x="672" y="8"/>
                      </a:cubicBezTo>
                      <a:cubicBezTo>
                        <a:pt x="871" y="0"/>
                        <a:pt x="1200" y="272"/>
                        <a:pt x="1296" y="440"/>
                      </a:cubicBezTo>
                      <a:cubicBezTo>
                        <a:pt x="1391" y="607"/>
                        <a:pt x="1399" y="912"/>
                        <a:pt x="1248" y="1016"/>
                      </a:cubicBezTo>
                      <a:cubicBezTo>
                        <a:pt x="1096" y="1119"/>
                        <a:pt x="576" y="1080"/>
                        <a:pt x="384" y="10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C9900">
                        <a:gamma/>
                        <a:shade val="46275"/>
                        <a:invGamma/>
                      </a:srgbClr>
                    </a:gs>
                    <a:gs pos="100000">
                      <a:srgbClr val="CC99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12" name="Freeform 36">
                  <a:extLst>
                    <a:ext uri="{FF2B5EF4-FFF2-40B4-BE49-F238E27FC236}">
                      <a16:creationId xmlns:a16="http://schemas.microsoft.com/office/drawing/2014/main" id="{C1119DA0-7EA6-68D5-B830-88A6449B4F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028608">
                  <a:off x="2918" y="2966"/>
                  <a:ext cx="688" cy="260"/>
                </a:xfrm>
                <a:custGeom>
                  <a:avLst/>
                  <a:gdLst>
                    <a:gd name="T0" fmla="*/ 200 w 1431"/>
                    <a:gd name="T1" fmla="*/ 16 h 503"/>
                    <a:gd name="T2" fmla="*/ 56 w 1431"/>
                    <a:gd name="T3" fmla="*/ 112 h 503"/>
                    <a:gd name="T4" fmla="*/ 8 w 1431"/>
                    <a:gd name="T5" fmla="*/ 256 h 503"/>
                    <a:gd name="T6" fmla="*/ 104 w 1431"/>
                    <a:gd name="T7" fmla="*/ 400 h 503"/>
                    <a:gd name="T8" fmla="*/ 392 w 1431"/>
                    <a:gd name="T9" fmla="*/ 496 h 503"/>
                    <a:gd name="T10" fmla="*/ 632 w 1431"/>
                    <a:gd name="T11" fmla="*/ 400 h 503"/>
                    <a:gd name="T12" fmla="*/ 1160 w 1431"/>
                    <a:gd name="T13" fmla="*/ 496 h 503"/>
                    <a:gd name="T14" fmla="*/ 1400 w 1431"/>
                    <a:gd name="T15" fmla="*/ 352 h 503"/>
                    <a:gd name="T16" fmla="*/ 1352 w 1431"/>
                    <a:gd name="T17" fmla="*/ 112 h 503"/>
                    <a:gd name="T18" fmla="*/ 1016 w 1431"/>
                    <a:gd name="T19" fmla="*/ 16 h 503"/>
                    <a:gd name="T20" fmla="*/ 200 w 1431"/>
                    <a:gd name="T21" fmla="*/ 16 h 5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31" h="503">
                      <a:moveTo>
                        <a:pt x="200" y="16"/>
                      </a:moveTo>
                      <a:cubicBezTo>
                        <a:pt x="40" y="32"/>
                        <a:pt x="88" y="72"/>
                        <a:pt x="56" y="112"/>
                      </a:cubicBezTo>
                      <a:cubicBezTo>
                        <a:pt x="24" y="152"/>
                        <a:pt x="0" y="208"/>
                        <a:pt x="8" y="256"/>
                      </a:cubicBezTo>
                      <a:cubicBezTo>
                        <a:pt x="16" y="304"/>
                        <a:pt x="40" y="360"/>
                        <a:pt x="104" y="400"/>
                      </a:cubicBezTo>
                      <a:cubicBezTo>
                        <a:pt x="167" y="439"/>
                        <a:pt x="304" y="496"/>
                        <a:pt x="392" y="496"/>
                      </a:cubicBezTo>
                      <a:cubicBezTo>
                        <a:pt x="480" y="496"/>
                        <a:pt x="504" y="400"/>
                        <a:pt x="632" y="400"/>
                      </a:cubicBezTo>
                      <a:cubicBezTo>
                        <a:pt x="760" y="400"/>
                        <a:pt x="1032" y="503"/>
                        <a:pt x="1160" y="496"/>
                      </a:cubicBezTo>
                      <a:cubicBezTo>
                        <a:pt x="1287" y="488"/>
                        <a:pt x="1368" y="415"/>
                        <a:pt x="1400" y="352"/>
                      </a:cubicBezTo>
                      <a:cubicBezTo>
                        <a:pt x="1431" y="288"/>
                        <a:pt x="1416" y="168"/>
                        <a:pt x="1352" y="112"/>
                      </a:cubicBezTo>
                      <a:cubicBezTo>
                        <a:pt x="1288" y="56"/>
                        <a:pt x="1208" y="32"/>
                        <a:pt x="1016" y="16"/>
                      </a:cubicBezTo>
                      <a:cubicBezTo>
                        <a:pt x="824" y="0"/>
                        <a:pt x="360" y="0"/>
                        <a:pt x="200" y="16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C9900">
                        <a:gamma/>
                        <a:shade val="46275"/>
                        <a:invGamma/>
                      </a:srgbClr>
                    </a:gs>
                    <a:gs pos="100000">
                      <a:srgbClr val="CC99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0214" name="Text Box 38">
                <a:extLst>
                  <a:ext uri="{FF2B5EF4-FFF2-40B4-BE49-F238E27FC236}">
                    <a16:creationId xmlns:a16="http://schemas.microsoft.com/office/drawing/2014/main" id="{46CCF4C8-359B-D43F-CCA6-FE90FF9ED0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" y="3120"/>
                <a:ext cx="89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/>
                  <a:t>Ribosome</a:t>
                </a:r>
              </a:p>
            </p:txBody>
          </p:sp>
        </p:grpSp>
      </p:grpSp>
      <p:sp>
        <p:nvSpPr>
          <p:cNvPr id="50341" name="AutoShape 165">
            <a:extLst>
              <a:ext uri="{FF2B5EF4-FFF2-40B4-BE49-F238E27FC236}">
                <a16:creationId xmlns:a16="http://schemas.microsoft.com/office/drawing/2014/main" id="{A85F4667-8A7C-9422-D43D-1B5D34C76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05200"/>
            <a:ext cx="1676400" cy="990600"/>
          </a:xfrm>
          <a:prstGeom prst="wedgeRoundRectCallout">
            <a:avLst>
              <a:gd name="adj1" fmla="val -39583"/>
              <a:gd name="adj2" fmla="val 99361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altLang="en-US" sz="2400" b="1">
                <a:solidFill>
                  <a:schemeClr val="bg2"/>
                </a:solidFill>
              </a:rPr>
              <a:t>Help,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>
                <a:solidFill>
                  <a:schemeClr val="bg2"/>
                </a:solidFill>
              </a:rPr>
              <a:t>I need</a:t>
            </a:r>
          </a:p>
          <a:p>
            <a:pPr algn="ctr">
              <a:lnSpc>
                <a:spcPct val="90000"/>
              </a:lnSpc>
            </a:pPr>
            <a:r>
              <a:rPr lang="en-US" altLang="en-US" sz="2400" b="1">
                <a:solidFill>
                  <a:schemeClr val="bg2"/>
                </a:solidFill>
              </a:rPr>
              <a:t>Tryptophan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06" grpId="0" animBg="1" autoUpdateAnimBg="0"/>
      <p:bldP spid="50341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340763C9-F4D1-3285-AC66-8EE066D79146}"/>
              </a:ext>
            </a:extLst>
          </p:cNvPr>
          <p:cNvGrpSpPr>
            <a:grpSpLocks/>
          </p:cNvGrpSpPr>
          <p:nvPr/>
        </p:nvGrpSpPr>
        <p:grpSpPr bwMode="auto">
          <a:xfrm>
            <a:off x="1963738" y="1676400"/>
            <a:ext cx="7180262" cy="2819400"/>
            <a:chOff x="1200" y="864"/>
            <a:chExt cx="4523" cy="1776"/>
          </a:xfrm>
        </p:grpSpPr>
        <p:sp>
          <p:nvSpPr>
            <p:cNvPr id="53251" name="Line 3">
              <a:extLst>
                <a:ext uri="{FF2B5EF4-FFF2-40B4-BE49-F238E27FC236}">
                  <a16:creationId xmlns:a16="http://schemas.microsoft.com/office/drawing/2014/main" id="{352D54EC-EE3E-C1E3-8432-BA9E23BB58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43" y="1722"/>
              <a:ext cx="0" cy="24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2" name="Line 4">
              <a:extLst>
                <a:ext uri="{FF2B5EF4-FFF2-40B4-BE49-F238E27FC236}">
                  <a16:creationId xmlns:a16="http://schemas.microsoft.com/office/drawing/2014/main" id="{E57738C1-7A25-ED37-7214-0EE592F798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8" y="2235"/>
              <a:ext cx="0" cy="14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3" name="Line 5">
              <a:extLst>
                <a:ext uri="{FF2B5EF4-FFF2-40B4-BE49-F238E27FC236}">
                  <a16:creationId xmlns:a16="http://schemas.microsoft.com/office/drawing/2014/main" id="{07AE9A2F-E524-9242-E944-642F42558E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3" y="2137"/>
              <a:ext cx="0" cy="15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4" name="Line 6">
              <a:extLst>
                <a:ext uri="{FF2B5EF4-FFF2-40B4-BE49-F238E27FC236}">
                  <a16:creationId xmlns:a16="http://schemas.microsoft.com/office/drawing/2014/main" id="{B7E8192E-2906-3E5F-8581-2627208E36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3" y="2030"/>
              <a:ext cx="0" cy="15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5" name="Line 7">
              <a:extLst>
                <a:ext uri="{FF2B5EF4-FFF2-40B4-BE49-F238E27FC236}">
                  <a16:creationId xmlns:a16="http://schemas.microsoft.com/office/drawing/2014/main" id="{FB5743A1-E6D0-F23E-DF24-6A487910A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1956"/>
              <a:ext cx="0" cy="14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6" name="Line 8">
              <a:extLst>
                <a:ext uri="{FF2B5EF4-FFF2-40B4-BE49-F238E27FC236}">
                  <a16:creationId xmlns:a16="http://schemas.microsoft.com/office/drawing/2014/main" id="{FDA839AF-30D1-75D6-2895-58A3537F8D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1" y="1858"/>
              <a:ext cx="0" cy="15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7" name="Line 9">
              <a:extLst>
                <a:ext uri="{FF2B5EF4-FFF2-40B4-BE49-F238E27FC236}">
                  <a16:creationId xmlns:a16="http://schemas.microsoft.com/office/drawing/2014/main" id="{CFDAD714-A9A4-F1C7-EC0C-123E5804A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1" y="1750"/>
              <a:ext cx="0" cy="15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8" name="Line 10">
              <a:extLst>
                <a:ext uri="{FF2B5EF4-FFF2-40B4-BE49-F238E27FC236}">
                  <a16:creationId xmlns:a16="http://schemas.microsoft.com/office/drawing/2014/main" id="{7D7C352E-EA9D-0F0B-7F12-F4EE325212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2484"/>
              <a:ext cx="0" cy="114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9" name="Line 11">
              <a:extLst>
                <a:ext uri="{FF2B5EF4-FFF2-40B4-BE49-F238E27FC236}">
                  <a16:creationId xmlns:a16="http://schemas.microsoft.com/office/drawing/2014/main" id="{E8FB6814-DB4A-330E-1D99-8CDE5013FC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5" y="2464"/>
              <a:ext cx="0" cy="125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0" name="Line 12">
              <a:extLst>
                <a:ext uri="{FF2B5EF4-FFF2-40B4-BE49-F238E27FC236}">
                  <a16:creationId xmlns:a16="http://schemas.microsoft.com/office/drawing/2014/main" id="{99911587-C98B-6831-9CB1-4297DCA9C7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1" y="2433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1" name="Line 13">
              <a:extLst>
                <a:ext uri="{FF2B5EF4-FFF2-40B4-BE49-F238E27FC236}">
                  <a16:creationId xmlns:a16="http://schemas.microsoft.com/office/drawing/2014/main" id="{2E32FF2F-9739-D701-E9F4-D632E5EB6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6" y="2388"/>
              <a:ext cx="0" cy="1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Line 14">
              <a:extLst>
                <a:ext uri="{FF2B5EF4-FFF2-40B4-BE49-F238E27FC236}">
                  <a16:creationId xmlns:a16="http://schemas.microsoft.com/office/drawing/2014/main" id="{8C4D7392-314E-248F-7A30-1E92FC750F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5" y="2314"/>
              <a:ext cx="0" cy="15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3" name="Line 15">
              <a:extLst>
                <a:ext uri="{FF2B5EF4-FFF2-40B4-BE49-F238E27FC236}">
                  <a16:creationId xmlns:a16="http://schemas.microsoft.com/office/drawing/2014/main" id="{9B015A52-33A7-A40B-2E8F-6D43EF04D1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7" y="876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Line 16">
              <a:extLst>
                <a:ext uri="{FF2B5EF4-FFF2-40B4-BE49-F238E27FC236}">
                  <a16:creationId xmlns:a16="http://schemas.microsoft.com/office/drawing/2014/main" id="{F6F7F654-19BC-42DD-C0E7-DAC8925B72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9" y="881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5" name="Line 17">
              <a:extLst>
                <a:ext uri="{FF2B5EF4-FFF2-40B4-BE49-F238E27FC236}">
                  <a16:creationId xmlns:a16="http://schemas.microsoft.com/office/drawing/2014/main" id="{80C927C5-DA1B-E384-0EA6-B063F4FC7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888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6" name="Line 18">
              <a:extLst>
                <a:ext uri="{FF2B5EF4-FFF2-40B4-BE49-F238E27FC236}">
                  <a16:creationId xmlns:a16="http://schemas.microsoft.com/office/drawing/2014/main" id="{4CDE00E4-9834-59CB-ADA8-2677A43281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17" y="1128"/>
              <a:ext cx="0" cy="14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7" name="Line 19">
              <a:extLst>
                <a:ext uri="{FF2B5EF4-FFF2-40B4-BE49-F238E27FC236}">
                  <a16:creationId xmlns:a16="http://schemas.microsoft.com/office/drawing/2014/main" id="{575E1C45-6909-F6C0-9AE6-3EE9863901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2" y="1214"/>
              <a:ext cx="0" cy="15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8" name="Line 20">
              <a:extLst>
                <a:ext uri="{FF2B5EF4-FFF2-40B4-BE49-F238E27FC236}">
                  <a16:creationId xmlns:a16="http://schemas.microsoft.com/office/drawing/2014/main" id="{E0414598-7434-90E4-FD27-EB4C820718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62" y="1324"/>
              <a:ext cx="0" cy="15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9" name="Line 21">
              <a:extLst>
                <a:ext uri="{FF2B5EF4-FFF2-40B4-BE49-F238E27FC236}">
                  <a16:creationId xmlns:a16="http://schemas.microsoft.com/office/drawing/2014/main" id="{D296D18E-8E3F-8E01-6AC7-68E996AE8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96" y="1407"/>
              <a:ext cx="0" cy="14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0" name="Line 22">
              <a:extLst>
                <a:ext uri="{FF2B5EF4-FFF2-40B4-BE49-F238E27FC236}">
                  <a16:creationId xmlns:a16="http://schemas.microsoft.com/office/drawing/2014/main" id="{0337C1CB-F0BC-6FA7-5119-F7BC8294CC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21" y="1493"/>
              <a:ext cx="0" cy="15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1" name="Line 23">
              <a:extLst>
                <a:ext uri="{FF2B5EF4-FFF2-40B4-BE49-F238E27FC236}">
                  <a16:creationId xmlns:a16="http://schemas.microsoft.com/office/drawing/2014/main" id="{2A8C8553-3117-E5E7-731E-A1BC04CAE3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6" y="907"/>
              <a:ext cx="0" cy="115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2" name="Line 24">
              <a:extLst>
                <a:ext uri="{FF2B5EF4-FFF2-40B4-BE49-F238E27FC236}">
                  <a16:creationId xmlns:a16="http://schemas.microsoft.com/office/drawing/2014/main" id="{D126F37E-083D-4862-926B-B437793A58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4" y="917"/>
              <a:ext cx="0" cy="124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3" name="Line 25">
              <a:extLst>
                <a:ext uri="{FF2B5EF4-FFF2-40B4-BE49-F238E27FC236}">
                  <a16:creationId xmlns:a16="http://schemas.microsoft.com/office/drawing/2014/main" id="{149236EC-DCF5-4B1E-17C4-24C1CAFF86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0" y="945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4" name="Line 26">
              <a:extLst>
                <a:ext uri="{FF2B5EF4-FFF2-40B4-BE49-F238E27FC236}">
                  <a16:creationId xmlns:a16="http://schemas.microsoft.com/office/drawing/2014/main" id="{E46A59D3-2C88-B9E3-2628-05B7F618C5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5" y="988"/>
              <a:ext cx="0" cy="12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5" name="Line 27">
              <a:extLst>
                <a:ext uri="{FF2B5EF4-FFF2-40B4-BE49-F238E27FC236}">
                  <a16:creationId xmlns:a16="http://schemas.microsoft.com/office/drawing/2014/main" id="{1D6C67E8-449E-A983-B478-4F67094DA8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95" y="1041"/>
              <a:ext cx="0" cy="14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6" name="Line 28">
              <a:extLst>
                <a:ext uri="{FF2B5EF4-FFF2-40B4-BE49-F238E27FC236}">
                  <a16:creationId xmlns:a16="http://schemas.microsoft.com/office/drawing/2014/main" id="{4D921D09-7F30-4EDA-BB56-793818544F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6" y="1535"/>
              <a:ext cx="0" cy="24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7" name="Line 29">
              <a:extLst>
                <a:ext uri="{FF2B5EF4-FFF2-40B4-BE49-F238E27FC236}">
                  <a16:creationId xmlns:a16="http://schemas.microsoft.com/office/drawing/2014/main" id="{4A2C9899-2091-87CD-6B0B-C5424A97E5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0" y="2495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8" name="Line 30">
              <a:extLst>
                <a:ext uri="{FF2B5EF4-FFF2-40B4-BE49-F238E27FC236}">
                  <a16:creationId xmlns:a16="http://schemas.microsoft.com/office/drawing/2014/main" id="{A8AD2FDD-A987-AD8A-4B0A-7D8D7F261B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2" y="2505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9" name="Line 31">
              <a:extLst>
                <a:ext uri="{FF2B5EF4-FFF2-40B4-BE49-F238E27FC236}">
                  <a16:creationId xmlns:a16="http://schemas.microsoft.com/office/drawing/2014/main" id="{6014B6B9-EB54-806F-2AE7-268D19FA4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5" y="2512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0" name="Line 32">
              <a:extLst>
                <a:ext uri="{FF2B5EF4-FFF2-40B4-BE49-F238E27FC236}">
                  <a16:creationId xmlns:a16="http://schemas.microsoft.com/office/drawing/2014/main" id="{690BFC71-71D3-9486-D2F8-E280B20440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5" y="2524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1" name="Line 33">
              <a:extLst>
                <a:ext uri="{FF2B5EF4-FFF2-40B4-BE49-F238E27FC236}">
                  <a16:creationId xmlns:a16="http://schemas.microsoft.com/office/drawing/2014/main" id="{BB6D2E5F-F22A-84DF-8322-0EFDCEB1A8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8" y="2519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2" name="Line 34">
              <a:extLst>
                <a:ext uri="{FF2B5EF4-FFF2-40B4-BE49-F238E27FC236}">
                  <a16:creationId xmlns:a16="http://schemas.microsoft.com/office/drawing/2014/main" id="{B025879B-FA40-B49F-9F54-BE696C7F88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0" y="2515"/>
              <a:ext cx="0" cy="10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3" name="Line 35">
              <a:extLst>
                <a:ext uri="{FF2B5EF4-FFF2-40B4-BE49-F238E27FC236}">
                  <a16:creationId xmlns:a16="http://schemas.microsoft.com/office/drawing/2014/main" id="{DA67C18D-EFBC-1E41-9504-D60BA7E070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3" y="2507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4" name="Line 36">
              <a:extLst>
                <a:ext uri="{FF2B5EF4-FFF2-40B4-BE49-F238E27FC236}">
                  <a16:creationId xmlns:a16="http://schemas.microsoft.com/office/drawing/2014/main" id="{FCA25953-F863-1327-C0BE-1964A5B5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3" y="2517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5" name="Line 37">
              <a:extLst>
                <a:ext uri="{FF2B5EF4-FFF2-40B4-BE49-F238E27FC236}">
                  <a16:creationId xmlns:a16="http://schemas.microsoft.com/office/drawing/2014/main" id="{AD9D25D7-DB57-0DA6-C5A7-C4C67EF51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5" y="2522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6" name="Line 38">
              <a:extLst>
                <a:ext uri="{FF2B5EF4-FFF2-40B4-BE49-F238E27FC236}">
                  <a16:creationId xmlns:a16="http://schemas.microsoft.com/office/drawing/2014/main" id="{1620DE95-B1D5-0D7C-08D5-DC0C6BB02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8" y="2527"/>
              <a:ext cx="0" cy="10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7" name="Line 39">
              <a:extLst>
                <a:ext uri="{FF2B5EF4-FFF2-40B4-BE49-F238E27FC236}">
                  <a16:creationId xmlns:a16="http://schemas.microsoft.com/office/drawing/2014/main" id="{E89BB2A3-F884-7A4B-249E-7F38E6E20A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0" y="2529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8" name="Line 40">
              <a:extLst>
                <a:ext uri="{FF2B5EF4-FFF2-40B4-BE49-F238E27FC236}">
                  <a16:creationId xmlns:a16="http://schemas.microsoft.com/office/drawing/2014/main" id="{410C6A5C-9D42-08B0-11D3-EB29750AE4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7" y="2481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9" name="Line 41">
              <a:extLst>
                <a:ext uri="{FF2B5EF4-FFF2-40B4-BE49-F238E27FC236}">
                  <a16:creationId xmlns:a16="http://schemas.microsoft.com/office/drawing/2014/main" id="{351881A8-0F14-D348-3F58-7D19F194CB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9" y="900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0" name="Line 42">
              <a:extLst>
                <a:ext uri="{FF2B5EF4-FFF2-40B4-BE49-F238E27FC236}">
                  <a16:creationId xmlns:a16="http://schemas.microsoft.com/office/drawing/2014/main" id="{9D3D8338-DF9C-CFDA-92B4-82E8CEC96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1" y="890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1" name="Line 43">
              <a:extLst>
                <a:ext uri="{FF2B5EF4-FFF2-40B4-BE49-F238E27FC236}">
                  <a16:creationId xmlns:a16="http://schemas.microsoft.com/office/drawing/2014/main" id="{708C5440-BE69-2EEF-B235-CAE8832A66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4" y="883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2" name="Line 44">
              <a:extLst>
                <a:ext uri="{FF2B5EF4-FFF2-40B4-BE49-F238E27FC236}">
                  <a16:creationId xmlns:a16="http://schemas.microsoft.com/office/drawing/2014/main" id="{7195ECCB-9711-3D8D-1476-85AE177E67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4" y="871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3" name="Line 45">
              <a:extLst>
                <a:ext uri="{FF2B5EF4-FFF2-40B4-BE49-F238E27FC236}">
                  <a16:creationId xmlns:a16="http://schemas.microsoft.com/office/drawing/2014/main" id="{022A368F-9EDF-77EA-1FE1-5C9FCE4224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878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4" name="Line 46">
              <a:extLst>
                <a:ext uri="{FF2B5EF4-FFF2-40B4-BE49-F238E27FC236}">
                  <a16:creationId xmlns:a16="http://schemas.microsoft.com/office/drawing/2014/main" id="{D9FC8A6E-E8A8-6CDB-E1F5-9392ACB9DF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84" y="874"/>
              <a:ext cx="0" cy="10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5" name="Line 47">
              <a:extLst>
                <a:ext uri="{FF2B5EF4-FFF2-40B4-BE49-F238E27FC236}">
                  <a16:creationId xmlns:a16="http://schemas.microsoft.com/office/drawing/2014/main" id="{302D6099-00E7-0310-2A4E-2CF532D22A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" y="869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6" name="Line 48">
              <a:extLst>
                <a:ext uri="{FF2B5EF4-FFF2-40B4-BE49-F238E27FC236}">
                  <a16:creationId xmlns:a16="http://schemas.microsoft.com/office/drawing/2014/main" id="{FE827499-A718-F2F2-EF4A-2BB2E2DFB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0" y="866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7" name="Line 49">
              <a:extLst>
                <a:ext uri="{FF2B5EF4-FFF2-40B4-BE49-F238E27FC236}">
                  <a16:creationId xmlns:a16="http://schemas.microsoft.com/office/drawing/2014/main" id="{4C9C9933-9DD4-3348-E173-67A5AF553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6" y="914"/>
              <a:ext cx="0" cy="11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8" name="Line 50">
              <a:extLst>
                <a:ext uri="{FF2B5EF4-FFF2-40B4-BE49-F238E27FC236}">
                  <a16:creationId xmlns:a16="http://schemas.microsoft.com/office/drawing/2014/main" id="{8EF600BC-2BCD-9E0E-8396-349119E9EB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90" y="1139"/>
              <a:ext cx="0" cy="13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9" name="Line 51">
              <a:extLst>
                <a:ext uri="{FF2B5EF4-FFF2-40B4-BE49-F238E27FC236}">
                  <a16:creationId xmlns:a16="http://schemas.microsoft.com/office/drawing/2014/main" id="{3E3A40A5-C8EF-C264-42B1-6CA5B52F63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65" y="1235"/>
              <a:ext cx="0" cy="13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0" name="Line 52">
              <a:extLst>
                <a:ext uri="{FF2B5EF4-FFF2-40B4-BE49-F238E27FC236}">
                  <a16:creationId xmlns:a16="http://schemas.microsoft.com/office/drawing/2014/main" id="{9516C722-8BF4-CEC6-30B1-987528A054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6" y="1336"/>
              <a:ext cx="0" cy="14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1" name="Line 53">
              <a:extLst>
                <a:ext uri="{FF2B5EF4-FFF2-40B4-BE49-F238E27FC236}">
                  <a16:creationId xmlns:a16="http://schemas.microsoft.com/office/drawing/2014/main" id="{8803F145-8512-9AD8-9216-DC45D40860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11" y="1423"/>
              <a:ext cx="0" cy="1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2" name="Line 54">
              <a:extLst>
                <a:ext uri="{FF2B5EF4-FFF2-40B4-BE49-F238E27FC236}">
                  <a16:creationId xmlns:a16="http://schemas.microsoft.com/office/drawing/2014/main" id="{CA1078B0-151A-119C-556F-D668C5D8FB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87" y="1503"/>
              <a:ext cx="0" cy="14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3" name="Line 55">
              <a:extLst>
                <a:ext uri="{FF2B5EF4-FFF2-40B4-BE49-F238E27FC236}">
                  <a16:creationId xmlns:a16="http://schemas.microsoft.com/office/drawing/2014/main" id="{4C4D3A12-C66F-ADBE-6EB1-3E6763E6FA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67" y="1618"/>
              <a:ext cx="0" cy="1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4" name="Line 56">
              <a:extLst>
                <a:ext uri="{FF2B5EF4-FFF2-40B4-BE49-F238E27FC236}">
                  <a16:creationId xmlns:a16="http://schemas.microsoft.com/office/drawing/2014/main" id="{5F238B4A-3765-9CE6-15CD-554EB0CD1C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83" y="930"/>
              <a:ext cx="0" cy="12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5" name="Line 57">
              <a:extLst>
                <a:ext uri="{FF2B5EF4-FFF2-40B4-BE49-F238E27FC236}">
                  <a16:creationId xmlns:a16="http://schemas.microsoft.com/office/drawing/2014/main" id="{3EFCCA28-2C9D-4EA5-D123-1F4E9879CA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57" y="957"/>
              <a:ext cx="0" cy="12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6" name="Line 58">
              <a:extLst>
                <a:ext uri="{FF2B5EF4-FFF2-40B4-BE49-F238E27FC236}">
                  <a16:creationId xmlns:a16="http://schemas.microsoft.com/office/drawing/2014/main" id="{F144D1BB-285F-365E-40EB-40DEDA73F8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33" y="1000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7" name="Line 59">
              <a:extLst>
                <a:ext uri="{FF2B5EF4-FFF2-40B4-BE49-F238E27FC236}">
                  <a16:creationId xmlns:a16="http://schemas.microsoft.com/office/drawing/2014/main" id="{F7574AB1-153F-CA5A-D7A7-5105D359D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13" y="1052"/>
              <a:ext cx="0" cy="14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8" name="Line 60">
              <a:extLst>
                <a:ext uri="{FF2B5EF4-FFF2-40B4-BE49-F238E27FC236}">
                  <a16:creationId xmlns:a16="http://schemas.microsoft.com/office/drawing/2014/main" id="{6B27654E-5226-84D3-CA9F-B1C283F8D5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1" y="2227"/>
              <a:ext cx="0" cy="13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9" name="Line 61">
              <a:extLst>
                <a:ext uri="{FF2B5EF4-FFF2-40B4-BE49-F238E27FC236}">
                  <a16:creationId xmlns:a16="http://schemas.microsoft.com/office/drawing/2014/main" id="{DB3415F9-C493-19BD-D5F0-D43C02FF02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2131"/>
              <a:ext cx="0" cy="13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0" name="Line 62">
              <a:extLst>
                <a:ext uri="{FF2B5EF4-FFF2-40B4-BE49-F238E27FC236}">
                  <a16:creationId xmlns:a16="http://schemas.microsoft.com/office/drawing/2014/main" id="{0BDA97C7-1BB0-919B-AC7E-3819AB1EDF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97" y="2025"/>
              <a:ext cx="0" cy="1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1" name="Line 63">
              <a:extLst>
                <a:ext uri="{FF2B5EF4-FFF2-40B4-BE49-F238E27FC236}">
                  <a16:creationId xmlns:a16="http://schemas.microsoft.com/office/drawing/2014/main" id="{F11FC441-E328-A38C-0796-654D873596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2" y="1953"/>
              <a:ext cx="0" cy="12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2" name="Line 64">
              <a:extLst>
                <a:ext uri="{FF2B5EF4-FFF2-40B4-BE49-F238E27FC236}">
                  <a16:creationId xmlns:a16="http://schemas.microsoft.com/office/drawing/2014/main" id="{74BBF2B3-2839-2AEE-B873-9F0ABD0604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4" y="2451"/>
              <a:ext cx="0" cy="12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3" name="Line 65">
              <a:extLst>
                <a:ext uri="{FF2B5EF4-FFF2-40B4-BE49-F238E27FC236}">
                  <a16:creationId xmlns:a16="http://schemas.microsoft.com/office/drawing/2014/main" id="{869BA169-6B00-57F5-5C64-A3E32D9BFB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8" y="2421"/>
              <a:ext cx="0" cy="125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4" name="Line 66">
              <a:extLst>
                <a:ext uri="{FF2B5EF4-FFF2-40B4-BE49-F238E27FC236}">
                  <a16:creationId xmlns:a16="http://schemas.microsoft.com/office/drawing/2014/main" id="{017CB92B-4DBB-7A28-D159-E1F08C480A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83" y="2377"/>
              <a:ext cx="0" cy="12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5" name="Line 67">
              <a:extLst>
                <a:ext uri="{FF2B5EF4-FFF2-40B4-BE49-F238E27FC236}">
                  <a16:creationId xmlns:a16="http://schemas.microsoft.com/office/drawing/2014/main" id="{AFEC69DC-011A-BD49-EC97-AEDB13E024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4" y="2304"/>
              <a:ext cx="0" cy="147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6" name="Line 68">
              <a:extLst>
                <a:ext uri="{FF2B5EF4-FFF2-40B4-BE49-F238E27FC236}">
                  <a16:creationId xmlns:a16="http://schemas.microsoft.com/office/drawing/2014/main" id="{A28D7C67-D599-6E9D-2229-539840DCA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5" y="1552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7" name="Line 69">
              <a:extLst>
                <a:ext uri="{FF2B5EF4-FFF2-40B4-BE49-F238E27FC236}">
                  <a16:creationId xmlns:a16="http://schemas.microsoft.com/office/drawing/2014/main" id="{C8D95046-7EA6-00F2-A7E7-99C964770D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8" y="1495"/>
              <a:ext cx="0" cy="4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8" name="Line 70">
              <a:extLst>
                <a:ext uri="{FF2B5EF4-FFF2-40B4-BE49-F238E27FC236}">
                  <a16:creationId xmlns:a16="http://schemas.microsoft.com/office/drawing/2014/main" id="{37D71F1F-0112-84EA-1C45-E3749D6F23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1" y="1471"/>
              <a:ext cx="0" cy="5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9" name="Line 71">
              <a:extLst>
                <a:ext uri="{FF2B5EF4-FFF2-40B4-BE49-F238E27FC236}">
                  <a16:creationId xmlns:a16="http://schemas.microsoft.com/office/drawing/2014/main" id="{9C03F800-1225-1037-CC56-5897A7876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3" y="1495"/>
              <a:ext cx="0" cy="51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0" name="Line 72">
              <a:extLst>
                <a:ext uri="{FF2B5EF4-FFF2-40B4-BE49-F238E27FC236}">
                  <a16:creationId xmlns:a16="http://schemas.microsoft.com/office/drawing/2014/main" id="{89F870BF-F795-57B1-CF12-0D02693918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6" y="1552"/>
              <a:ext cx="0" cy="45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1" name="Line 73">
              <a:extLst>
                <a:ext uri="{FF2B5EF4-FFF2-40B4-BE49-F238E27FC236}">
                  <a16:creationId xmlns:a16="http://schemas.microsoft.com/office/drawing/2014/main" id="{C645FD82-931B-0160-A7D4-FD73879B2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9" y="1628"/>
              <a:ext cx="0" cy="38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2" name="Line 74">
              <a:extLst>
                <a:ext uri="{FF2B5EF4-FFF2-40B4-BE49-F238E27FC236}">
                  <a16:creationId xmlns:a16="http://schemas.microsoft.com/office/drawing/2014/main" id="{8DC2A30F-A4CE-A96F-E243-3833885C2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2" y="1724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3" name="Line 75">
              <a:extLst>
                <a:ext uri="{FF2B5EF4-FFF2-40B4-BE49-F238E27FC236}">
                  <a16:creationId xmlns:a16="http://schemas.microsoft.com/office/drawing/2014/main" id="{ACC3ACAD-3E4F-2926-9B67-726E92BC8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4" y="1552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4" name="Line 76">
              <a:extLst>
                <a:ext uri="{FF2B5EF4-FFF2-40B4-BE49-F238E27FC236}">
                  <a16:creationId xmlns:a16="http://schemas.microsoft.com/office/drawing/2014/main" id="{72E88379-9744-A60E-BAC5-DB015A77A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7" y="1495"/>
              <a:ext cx="0" cy="4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5" name="Line 77">
              <a:extLst>
                <a:ext uri="{FF2B5EF4-FFF2-40B4-BE49-F238E27FC236}">
                  <a16:creationId xmlns:a16="http://schemas.microsoft.com/office/drawing/2014/main" id="{50F754B6-5C6F-A0CD-7C67-A052E63732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0" y="1471"/>
              <a:ext cx="0" cy="501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6" name="Line 78">
              <a:extLst>
                <a:ext uri="{FF2B5EF4-FFF2-40B4-BE49-F238E27FC236}">
                  <a16:creationId xmlns:a16="http://schemas.microsoft.com/office/drawing/2014/main" id="{63A28B2C-779C-81F4-70E1-CC5F9C93F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3" y="1495"/>
              <a:ext cx="0" cy="51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7" name="Line 79">
              <a:extLst>
                <a:ext uri="{FF2B5EF4-FFF2-40B4-BE49-F238E27FC236}">
                  <a16:creationId xmlns:a16="http://schemas.microsoft.com/office/drawing/2014/main" id="{35C2B31A-6B5F-6109-30F4-C2F1730C3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76" y="1552"/>
              <a:ext cx="0" cy="45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8" name="Line 80">
              <a:extLst>
                <a:ext uri="{FF2B5EF4-FFF2-40B4-BE49-F238E27FC236}">
                  <a16:creationId xmlns:a16="http://schemas.microsoft.com/office/drawing/2014/main" id="{CF2C183D-5010-F15C-DFB1-4F6AC341E5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9" y="1628"/>
              <a:ext cx="0" cy="38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9" name="Line 81">
              <a:extLst>
                <a:ext uri="{FF2B5EF4-FFF2-40B4-BE49-F238E27FC236}">
                  <a16:creationId xmlns:a16="http://schemas.microsoft.com/office/drawing/2014/main" id="{EF97FA1E-6B6B-2578-8AF5-71B18BE02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2" y="1724"/>
              <a:ext cx="0" cy="22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0" name="Freeform 82">
              <a:extLst>
                <a:ext uri="{FF2B5EF4-FFF2-40B4-BE49-F238E27FC236}">
                  <a16:creationId xmlns:a16="http://schemas.microsoft.com/office/drawing/2014/main" id="{885A06C2-5A3F-FE9C-E980-96F7083E2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6" y="864"/>
              <a:ext cx="4165" cy="1175"/>
            </a:xfrm>
            <a:custGeom>
              <a:avLst/>
              <a:gdLst>
                <a:gd name="T0" fmla="*/ 0 w 5376"/>
                <a:gd name="T1" fmla="*/ 504 h 984"/>
                <a:gd name="T2" fmla="*/ 672 w 5376"/>
                <a:gd name="T3" fmla="*/ 984 h 984"/>
                <a:gd name="T4" fmla="*/ 1344 w 5376"/>
                <a:gd name="T5" fmla="*/ 504 h 984"/>
                <a:gd name="T6" fmla="*/ 2016 w 5376"/>
                <a:gd name="T7" fmla="*/ 72 h 984"/>
                <a:gd name="T8" fmla="*/ 3360 w 5376"/>
                <a:gd name="T9" fmla="*/ 72 h 984"/>
                <a:gd name="T10" fmla="*/ 4032 w 5376"/>
                <a:gd name="T11" fmla="*/ 504 h 984"/>
                <a:gd name="T12" fmla="*/ 4704 w 5376"/>
                <a:gd name="T13" fmla="*/ 984 h 984"/>
                <a:gd name="T14" fmla="*/ 5376 w 5376"/>
                <a:gd name="T15" fmla="*/ 50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76" h="984">
                  <a:moveTo>
                    <a:pt x="0" y="504"/>
                  </a:moveTo>
                  <a:cubicBezTo>
                    <a:pt x="224" y="744"/>
                    <a:pt x="448" y="984"/>
                    <a:pt x="672" y="984"/>
                  </a:cubicBezTo>
                  <a:cubicBezTo>
                    <a:pt x="896" y="984"/>
                    <a:pt x="1120" y="655"/>
                    <a:pt x="1344" y="504"/>
                  </a:cubicBezTo>
                  <a:cubicBezTo>
                    <a:pt x="1567" y="352"/>
                    <a:pt x="1680" y="143"/>
                    <a:pt x="2016" y="72"/>
                  </a:cubicBezTo>
                  <a:cubicBezTo>
                    <a:pt x="2351" y="0"/>
                    <a:pt x="3024" y="0"/>
                    <a:pt x="3360" y="72"/>
                  </a:cubicBezTo>
                  <a:cubicBezTo>
                    <a:pt x="3695" y="143"/>
                    <a:pt x="3808" y="352"/>
                    <a:pt x="4032" y="504"/>
                  </a:cubicBezTo>
                  <a:cubicBezTo>
                    <a:pt x="4255" y="655"/>
                    <a:pt x="4480" y="984"/>
                    <a:pt x="4704" y="984"/>
                  </a:cubicBezTo>
                  <a:cubicBezTo>
                    <a:pt x="4928" y="984"/>
                    <a:pt x="5152" y="744"/>
                    <a:pt x="5376" y="504"/>
                  </a:cubicBezTo>
                </a:path>
              </a:pathLst>
            </a:custGeom>
            <a:noFill/>
            <a:ln w="762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1" name="Freeform 83">
              <a:extLst>
                <a:ext uri="{FF2B5EF4-FFF2-40B4-BE49-F238E27FC236}">
                  <a16:creationId xmlns:a16="http://schemas.microsoft.com/office/drawing/2014/main" id="{54DB0608-12F2-B914-9DBE-67034EA00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4" y="1466"/>
              <a:ext cx="4128" cy="1174"/>
            </a:xfrm>
            <a:custGeom>
              <a:avLst/>
              <a:gdLst>
                <a:gd name="T0" fmla="*/ 0 w 5328"/>
                <a:gd name="T1" fmla="*/ 480 h 983"/>
                <a:gd name="T2" fmla="*/ 672 w 5328"/>
                <a:gd name="T3" fmla="*/ 0 h 983"/>
                <a:gd name="T4" fmla="*/ 1344 w 5328"/>
                <a:gd name="T5" fmla="*/ 480 h 983"/>
                <a:gd name="T6" fmla="*/ 2016 w 5328"/>
                <a:gd name="T7" fmla="*/ 912 h 983"/>
                <a:gd name="T8" fmla="*/ 3360 w 5328"/>
                <a:gd name="T9" fmla="*/ 912 h 983"/>
                <a:gd name="T10" fmla="*/ 4032 w 5328"/>
                <a:gd name="T11" fmla="*/ 480 h 983"/>
                <a:gd name="T12" fmla="*/ 4704 w 5328"/>
                <a:gd name="T13" fmla="*/ 0 h 983"/>
                <a:gd name="T14" fmla="*/ 5328 w 5328"/>
                <a:gd name="T15" fmla="*/ 480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28" h="983">
                  <a:moveTo>
                    <a:pt x="0" y="480"/>
                  </a:moveTo>
                  <a:cubicBezTo>
                    <a:pt x="224" y="240"/>
                    <a:pt x="448" y="0"/>
                    <a:pt x="672" y="0"/>
                  </a:cubicBezTo>
                  <a:cubicBezTo>
                    <a:pt x="896" y="0"/>
                    <a:pt x="1120" y="328"/>
                    <a:pt x="1344" y="480"/>
                  </a:cubicBezTo>
                  <a:cubicBezTo>
                    <a:pt x="1567" y="631"/>
                    <a:pt x="1680" y="840"/>
                    <a:pt x="2016" y="912"/>
                  </a:cubicBezTo>
                  <a:cubicBezTo>
                    <a:pt x="2351" y="983"/>
                    <a:pt x="3024" y="983"/>
                    <a:pt x="3360" y="912"/>
                  </a:cubicBezTo>
                  <a:cubicBezTo>
                    <a:pt x="3695" y="840"/>
                    <a:pt x="3808" y="631"/>
                    <a:pt x="4032" y="480"/>
                  </a:cubicBezTo>
                  <a:cubicBezTo>
                    <a:pt x="4255" y="328"/>
                    <a:pt x="4488" y="0"/>
                    <a:pt x="4704" y="0"/>
                  </a:cubicBezTo>
                  <a:cubicBezTo>
                    <a:pt x="4920" y="0"/>
                    <a:pt x="5124" y="240"/>
                    <a:pt x="5328" y="480"/>
                  </a:cubicBezTo>
                </a:path>
              </a:pathLst>
            </a:custGeom>
            <a:noFill/>
            <a:ln w="762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2" name="Text Box 84">
              <a:extLst>
                <a:ext uri="{FF2B5EF4-FFF2-40B4-BE49-F238E27FC236}">
                  <a16:creationId xmlns:a16="http://schemas.microsoft.com/office/drawing/2014/main" id="{44543248-30A6-E2F3-C14F-DF9A682295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9" y="1323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3’</a:t>
              </a:r>
            </a:p>
          </p:txBody>
        </p:sp>
        <p:sp>
          <p:nvSpPr>
            <p:cNvPr id="53333" name="Text Box 85">
              <a:extLst>
                <a:ext uri="{FF2B5EF4-FFF2-40B4-BE49-F238E27FC236}">
                  <a16:creationId xmlns:a16="http://schemas.microsoft.com/office/drawing/2014/main" id="{C3DAF237-0F74-DEB7-357B-1B86800A7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4" y="2011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5’</a:t>
              </a:r>
            </a:p>
          </p:txBody>
        </p:sp>
        <p:sp>
          <p:nvSpPr>
            <p:cNvPr id="53334" name="Text Box 86">
              <a:extLst>
                <a:ext uri="{FF2B5EF4-FFF2-40B4-BE49-F238E27FC236}">
                  <a16:creationId xmlns:a16="http://schemas.microsoft.com/office/drawing/2014/main" id="{09DCF5AB-5ACD-4B60-AEBE-D0EC31DCA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23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5’</a:t>
              </a:r>
            </a:p>
          </p:txBody>
        </p:sp>
        <p:sp>
          <p:nvSpPr>
            <p:cNvPr id="53335" name="Text Box 87">
              <a:extLst>
                <a:ext uri="{FF2B5EF4-FFF2-40B4-BE49-F238E27FC236}">
                  <a16:creationId xmlns:a16="http://schemas.microsoft.com/office/drawing/2014/main" id="{46DE89D4-712D-F811-EF7A-82D71602F8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6" y="1953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3’</a:t>
              </a:r>
            </a:p>
          </p:txBody>
        </p:sp>
      </p:grpSp>
      <p:sp>
        <p:nvSpPr>
          <p:cNvPr id="53336" name="Rectangle 88">
            <a:extLst>
              <a:ext uri="{FF2B5EF4-FFF2-40B4-BE49-F238E27FC236}">
                <a16:creationId xmlns:a16="http://schemas.microsoft.com/office/drawing/2014/main" id="{68C47619-AC8F-E7C5-BE42-14BFD1557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The Attenuator </a:t>
            </a:r>
            <a:br>
              <a:rPr lang="en-US" altLang="en-US"/>
            </a:br>
            <a:r>
              <a:rPr lang="en-US" altLang="en-US"/>
              <a:t>When Tryptophan Is Present</a:t>
            </a:r>
          </a:p>
        </p:txBody>
      </p:sp>
      <p:grpSp>
        <p:nvGrpSpPr>
          <p:cNvPr id="53376" name="Group 128">
            <a:extLst>
              <a:ext uri="{FF2B5EF4-FFF2-40B4-BE49-F238E27FC236}">
                <a16:creationId xmlns:a16="http://schemas.microsoft.com/office/drawing/2014/main" id="{D132F067-DAF7-99AE-F9C1-AE8651ACD5D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743200"/>
            <a:ext cx="5645150" cy="3703638"/>
            <a:chOff x="288" y="1728"/>
            <a:chExt cx="3556" cy="2333"/>
          </a:xfrm>
        </p:grpSpPr>
        <p:grpSp>
          <p:nvGrpSpPr>
            <p:cNvPr id="53338" name="Group 90">
              <a:extLst>
                <a:ext uri="{FF2B5EF4-FFF2-40B4-BE49-F238E27FC236}">
                  <a16:creationId xmlns:a16="http://schemas.microsoft.com/office/drawing/2014/main" id="{B2B5DA2B-4CE7-0151-A29A-52765BCEB5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2788"/>
              <a:ext cx="1444" cy="1273"/>
              <a:chOff x="2304" y="2500"/>
              <a:chExt cx="1444" cy="1273"/>
            </a:xfrm>
          </p:grpSpPr>
          <p:sp>
            <p:nvSpPr>
              <p:cNvPr id="53339" name="Text Box 91">
                <a:extLst>
                  <a:ext uri="{FF2B5EF4-FFF2-40B4-BE49-F238E27FC236}">
                    <a16:creationId xmlns:a16="http://schemas.microsoft.com/office/drawing/2014/main" id="{2B4DF20D-9E36-8259-49DD-A5DF454344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124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chemeClr val="accent1"/>
                    </a:solidFill>
                  </a:rPr>
                  <a:t>4</a:t>
                </a:r>
              </a:p>
            </p:txBody>
          </p:sp>
          <p:sp>
            <p:nvSpPr>
              <p:cNvPr id="53340" name="Text Box 92">
                <a:extLst>
                  <a:ext uri="{FF2B5EF4-FFF2-40B4-BE49-F238E27FC236}">
                    <a16:creationId xmlns:a16="http://schemas.microsoft.com/office/drawing/2014/main" id="{9FAEED46-4E13-2D7C-1FB9-0182406973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3408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9900"/>
                    </a:solidFill>
                  </a:rPr>
                  <a:t>1</a:t>
                </a:r>
              </a:p>
            </p:txBody>
          </p:sp>
          <p:sp>
            <p:nvSpPr>
              <p:cNvPr id="53341" name="Text Box 93">
                <a:extLst>
                  <a:ext uri="{FF2B5EF4-FFF2-40B4-BE49-F238E27FC236}">
                    <a16:creationId xmlns:a16="http://schemas.microsoft.com/office/drawing/2014/main" id="{8E44CA73-04B8-8AA5-6E86-21D9DA6030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250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53342" name="Text Box 94">
                <a:extLst>
                  <a:ext uri="{FF2B5EF4-FFF2-40B4-BE49-F238E27FC236}">
                    <a16:creationId xmlns:a16="http://schemas.microsoft.com/office/drawing/2014/main" id="{5D471859-EF0A-3704-4013-0A56543CE8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2" y="2692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99CC00"/>
                    </a:solidFill>
                  </a:rPr>
                  <a:t>3</a:t>
                </a:r>
              </a:p>
            </p:txBody>
          </p:sp>
        </p:grpSp>
        <p:sp>
          <p:nvSpPr>
            <p:cNvPr id="53343" name="Freeform 95">
              <a:extLst>
                <a:ext uri="{FF2B5EF4-FFF2-40B4-BE49-F238E27FC236}">
                  <a16:creationId xmlns:a16="http://schemas.microsoft.com/office/drawing/2014/main" id="{B905F144-CD16-0918-87DB-17E1AD9DD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1728"/>
              <a:ext cx="680" cy="670"/>
            </a:xfrm>
            <a:custGeom>
              <a:avLst/>
              <a:gdLst>
                <a:gd name="T0" fmla="*/ 33 w 680"/>
                <a:gd name="T1" fmla="*/ 476 h 670"/>
                <a:gd name="T2" fmla="*/ 15 w 680"/>
                <a:gd name="T3" fmla="*/ 432 h 670"/>
                <a:gd name="T4" fmla="*/ 5 w 680"/>
                <a:gd name="T5" fmla="*/ 378 h 670"/>
                <a:gd name="T6" fmla="*/ 3 w 680"/>
                <a:gd name="T7" fmla="*/ 312 h 670"/>
                <a:gd name="T8" fmla="*/ 19 w 680"/>
                <a:gd name="T9" fmla="*/ 230 h 670"/>
                <a:gd name="T10" fmla="*/ 57 w 680"/>
                <a:gd name="T11" fmla="*/ 160 h 670"/>
                <a:gd name="T12" fmla="*/ 127 w 680"/>
                <a:gd name="T13" fmla="*/ 82 h 670"/>
                <a:gd name="T14" fmla="*/ 235 w 680"/>
                <a:gd name="T15" fmla="*/ 22 h 670"/>
                <a:gd name="T16" fmla="*/ 355 w 680"/>
                <a:gd name="T17" fmla="*/ 2 h 670"/>
                <a:gd name="T18" fmla="*/ 489 w 680"/>
                <a:gd name="T19" fmla="*/ 34 h 670"/>
                <a:gd name="T20" fmla="*/ 619 w 680"/>
                <a:gd name="T21" fmla="*/ 140 h 670"/>
                <a:gd name="T22" fmla="*/ 679 w 680"/>
                <a:gd name="T23" fmla="*/ 342 h 670"/>
                <a:gd name="T24" fmla="*/ 613 w 680"/>
                <a:gd name="T25" fmla="*/ 532 h 670"/>
                <a:gd name="T26" fmla="*/ 497 w 680"/>
                <a:gd name="T27" fmla="*/ 632 h 670"/>
                <a:gd name="T28" fmla="*/ 417 w 680"/>
                <a:gd name="T29" fmla="*/ 664 h 670"/>
                <a:gd name="T30" fmla="*/ 375 w 680"/>
                <a:gd name="T31" fmla="*/ 67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0" h="670">
                  <a:moveTo>
                    <a:pt x="33" y="476"/>
                  </a:moveTo>
                  <a:cubicBezTo>
                    <a:pt x="26" y="462"/>
                    <a:pt x="19" y="448"/>
                    <a:pt x="15" y="432"/>
                  </a:cubicBezTo>
                  <a:cubicBezTo>
                    <a:pt x="10" y="415"/>
                    <a:pt x="7" y="398"/>
                    <a:pt x="5" y="378"/>
                  </a:cubicBezTo>
                  <a:cubicBezTo>
                    <a:pt x="3" y="358"/>
                    <a:pt x="0" y="336"/>
                    <a:pt x="3" y="312"/>
                  </a:cubicBezTo>
                  <a:cubicBezTo>
                    <a:pt x="5" y="287"/>
                    <a:pt x="10" y="255"/>
                    <a:pt x="19" y="230"/>
                  </a:cubicBezTo>
                  <a:cubicBezTo>
                    <a:pt x="28" y="204"/>
                    <a:pt x="39" y="184"/>
                    <a:pt x="57" y="160"/>
                  </a:cubicBezTo>
                  <a:cubicBezTo>
                    <a:pt x="74" y="135"/>
                    <a:pt x="97" y="104"/>
                    <a:pt x="127" y="82"/>
                  </a:cubicBezTo>
                  <a:cubicBezTo>
                    <a:pt x="156" y="59"/>
                    <a:pt x="197" y="35"/>
                    <a:pt x="235" y="22"/>
                  </a:cubicBezTo>
                  <a:cubicBezTo>
                    <a:pt x="272" y="8"/>
                    <a:pt x="312" y="0"/>
                    <a:pt x="355" y="2"/>
                  </a:cubicBezTo>
                  <a:cubicBezTo>
                    <a:pt x="397" y="4"/>
                    <a:pt x="445" y="11"/>
                    <a:pt x="489" y="34"/>
                  </a:cubicBezTo>
                  <a:cubicBezTo>
                    <a:pt x="532" y="56"/>
                    <a:pt x="587" y="88"/>
                    <a:pt x="619" y="140"/>
                  </a:cubicBezTo>
                  <a:cubicBezTo>
                    <a:pt x="650" y="191"/>
                    <a:pt x="680" y="276"/>
                    <a:pt x="679" y="342"/>
                  </a:cubicBezTo>
                  <a:cubicBezTo>
                    <a:pt x="678" y="407"/>
                    <a:pt x="643" y="483"/>
                    <a:pt x="613" y="532"/>
                  </a:cubicBezTo>
                  <a:cubicBezTo>
                    <a:pt x="582" y="580"/>
                    <a:pt x="529" y="609"/>
                    <a:pt x="497" y="632"/>
                  </a:cubicBezTo>
                  <a:cubicBezTo>
                    <a:pt x="464" y="654"/>
                    <a:pt x="437" y="657"/>
                    <a:pt x="417" y="664"/>
                  </a:cubicBezTo>
                  <a:cubicBezTo>
                    <a:pt x="396" y="670"/>
                    <a:pt x="385" y="670"/>
                    <a:pt x="375" y="670"/>
                  </a:cubicBez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4" name="Line 96">
              <a:extLst>
                <a:ext uri="{FF2B5EF4-FFF2-40B4-BE49-F238E27FC236}">
                  <a16:creationId xmlns:a16="http://schemas.microsoft.com/office/drawing/2014/main" id="{A7690D28-99A5-D204-3E44-BFD9A94976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356"/>
              <a:ext cx="0" cy="284"/>
            </a:xfrm>
            <a:prstGeom prst="line">
              <a:avLst/>
            </a:prstGeom>
            <a:noFill/>
            <a:ln w="1143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5" name="Line 97">
              <a:extLst>
                <a:ext uri="{FF2B5EF4-FFF2-40B4-BE49-F238E27FC236}">
                  <a16:creationId xmlns:a16="http://schemas.microsoft.com/office/drawing/2014/main" id="{D51794D1-5B95-5165-F7D6-F987301E9F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356"/>
              <a:ext cx="0" cy="1296"/>
            </a:xfrm>
            <a:prstGeom prst="line">
              <a:avLst/>
            </a:prstGeom>
            <a:noFill/>
            <a:ln w="114300">
              <a:solidFill>
                <a:srgbClr val="99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9" name="Freeform 101">
              <a:extLst>
                <a:ext uri="{FF2B5EF4-FFF2-40B4-BE49-F238E27FC236}">
                  <a16:creationId xmlns:a16="http://schemas.microsoft.com/office/drawing/2014/main" id="{FB4F0E87-83E1-14DE-FB63-D97ED1E48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3" y="2198"/>
              <a:ext cx="264" cy="204"/>
            </a:xfrm>
            <a:custGeom>
              <a:avLst/>
              <a:gdLst>
                <a:gd name="T0" fmla="*/ 260 w 260"/>
                <a:gd name="T1" fmla="*/ 200 h 200"/>
                <a:gd name="T2" fmla="*/ 218 w 260"/>
                <a:gd name="T3" fmla="*/ 190 h 200"/>
                <a:gd name="T4" fmla="*/ 138 w 260"/>
                <a:gd name="T5" fmla="*/ 158 h 200"/>
                <a:gd name="T6" fmla="*/ 72 w 260"/>
                <a:gd name="T7" fmla="*/ 104 h 200"/>
                <a:gd name="T8" fmla="*/ 34 w 260"/>
                <a:gd name="T9" fmla="*/ 54 h 200"/>
                <a:gd name="T10" fmla="*/ 0 w 260"/>
                <a:gd name="T11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0" h="200">
                  <a:moveTo>
                    <a:pt x="260" y="200"/>
                  </a:moveTo>
                  <a:cubicBezTo>
                    <a:pt x="249" y="198"/>
                    <a:pt x="238" y="196"/>
                    <a:pt x="218" y="190"/>
                  </a:cubicBezTo>
                  <a:cubicBezTo>
                    <a:pt x="197" y="183"/>
                    <a:pt x="162" y="172"/>
                    <a:pt x="138" y="158"/>
                  </a:cubicBezTo>
                  <a:cubicBezTo>
                    <a:pt x="113" y="143"/>
                    <a:pt x="89" y="121"/>
                    <a:pt x="72" y="104"/>
                  </a:cubicBezTo>
                  <a:cubicBezTo>
                    <a:pt x="54" y="86"/>
                    <a:pt x="45" y="71"/>
                    <a:pt x="34" y="54"/>
                  </a:cubicBezTo>
                  <a:cubicBezTo>
                    <a:pt x="22" y="36"/>
                    <a:pt x="11" y="18"/>
                    <a:pt x="0" y="0"/>
                  </a:cubicBezTo>
                </a:path>
              </a:pathLst>
            </a:custGeom>
            <a:noFill/>
            <a:ln w="1143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0" name="Line 102">
              <a:extLst>
                <a:ext uri="{FF2B5EF4-FFF2-40B4-BE49-F238E27FC236}">
                  <a16:creationId xmlns:a16="http://schemas.microsoft.com/office/drawing/2014/main" id="{72EF977F-A978-6B3F-B3D1-4EEDE32A9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2640"/>
              <a:ext cx="480" cy="0"/>
            </a:xfrm>
            <a:prstGeom prst="line">
              <a:avLst/>
            </a:prstGeom>
            <a:noFill/>
            <a:ln w="1143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1" name="Line 103">
              <a:extLst>
                <a:ext uri="{FF2B5EF4-FFF2-40B4-BE49-F238E27FC236}">
                  <a16:creationId xmlns:a16="http://schemas.microsoft.com/office/drawing/2014/main" id="{BBEEC7A7-1740-4812-7AED-FEA185B0A2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52" y="2640"/>
              <a:ext cx="708" cy="0"/>
            </a:xfrm>
            <a:prstGeom prst="line">
              <a:avLst/>
            </a:prstGeom>
            <a:noFill/>
            <a:ln w="1143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2" name="Line 104">
              <a:extLst>
                <a:ext uri="{FF2B5EF4-FFF2-40B4-BE49-F238E27FC236}">
                  <a16:creationId xmlns:a16="http://schemas.microsoft.com/office/drawing/2014/main" id="{E9B62051-8F4E-6F3A-A28F-E474B27F76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2640"/>
              <a:ext cx="912" cy="0"/>
            </a:xfrm>
            <a:prstGeom prst="line">
              <a:avLst/>
            </a:prstGeom>
            <a:noFill/>
            <a:ln w="1143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3" name="Line 105">
              <a:extLst>
                <a:ext uri="{FF2B5EF4-FFF2-40B4-BE49-F238E27FC236}">
                  <a16:creationId xmlns:a16="http://schemas.microsoft.com/office/drawing/2014/main" id="{F56DC6FF-327F-6AC2-4967-31FA5F4AF4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640"/>
              <a:ext cx="480" cy="0"/>
            </a:xfrm>
            <a:prstGeom prst="line">
              <a:avLst/>
            </a:prstGeom>
            <a:noFill/>
            <a:ln w="1143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5" name="Line 117">
              <a:extLst>
                <a:ext uri="{FF2B5EF4-FFF2-40B4-BE49-F238E27FC236}">
                  <a16:creationId xmlns:a16="http://schemas.microsoft.com/office/drawing/2014/main" id="{5D1FE10D-7880-08F2-CC04-A6D446CE5F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640"/>
              <a:ext cx="336" cy="0"/>
            </a:xfrm>
            <a:prstGeom prst="line">
              <a:avLst/>
            </a:prstGeom>
            <a:noFill/>
            <a:ln w="1143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3" name="Freeform 125">
              <a:extLst>
                <a:ext uri="{FF2B5EF4-FFF2-40B4-BE49-F238E27FC236}">
                  <a16:creationId xmlns:a16="http://schemas.microsoft.com/office/drawing/2014/main" id="{46F07571-1E4C-2084-327F-7C5F4AC38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4" y="3636"/>
              <a:ext cx="194" cy="288"/>
            </a:xfrm>
            <a:custGeom>
              <a:avLst/>
              <a:gdLst>
                <a:gd name="T0" fmla="*/ 64 w 224"/>
                <a:gd name="T1" fmla="*/ 0 h 288"/>
                <a:gd name="T2" fmla="*/ 64 w 224"/>
                <a:gd name="T3" fmla="*/ 48 h 288"/>
                <a:gd name="T4" fmla="*/ 64 w 224"/>
                <a:gd name="T5" fmla="*/ 96 h 288"/>
                <a:gd name="T6" fmla="*/ 16 w 224"/>
                <a:gd name="T7" fmla="*/ 144 h 288"/>
                <a:gd name="T8" fmla="*/ 16 w 224"/>
                <a:gd name="T9" fmla="*/ 240 h 288"/>
                <a:gd name="T10" fmla="*/ 112 w 224"/>
                <a:gd name="T11" fmla="*/ 288 h 288"/>
                <a:gd name="T12" fmla="*/ 208 w 224"/>
                <a:gd name="T13" fmla="*/ 240 h 288"/>
                <a:gd name="T14" fmla="*/ 208 w 224"/>
                <a:gd name="T15" fmla="*/ 144 h 288"/>
                <a:gd name="T16" fmla="*/ 182 w 224"/>
                <a:gd name="T17" fmla="*/ 76 h 288"/>
                <a:gd name="T18" fmla="*/ 194 w 224"/>
                <a:gd name="T19" fmla="*/ 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4" h="288">
                  <a:moveTo>
                    <a:pt x="64" y="0"/>
                  </a:moveTo>
                  <a:cubicBezTo>
                    <a:pt x="64" y="16"/>
                    <a:pt x="64" y="32"/>
                    <a:pt x="64" y="48"/>
                  </a:cubicBezTo>
                  <a:cubicBezTo>
                    <a:pt x="64" y="64"/>
                    <a:pt x="71" y="80"/>
                    <a:pt x="64" y="96"/>
                  </a:cubicBezTo>
                  <a:cubicBezTo>
                    <a:pt x="56" y="111"/>
                    <a:pt x="23" y="120"/>
                    <a:pt x="16" y="144"/>
                  </a:cubicBezTo>
                  <a:cubicBezTo>
                    <a:pt x="8" y="167"/>
                    <a:pt x="0" y="216"/>
                    <a:pt x="16" y="240"/>
                  </a:cubicBezTo>
                  <a:cubicBezTo>
                    <a:pt x="32" y="264"/>
                    <a:pt x="80" y="288"/>
                    <a:pt x="112" y="288"/>
                  </a:cubicBezTo>
                  <a:cubicBezTo>
                    <a:pt x="144" y="288"/>
                    <a:pt x="192" y="264"/>
                    <a:pt x="208" y="240"/>
                  </a:cubicBezTo>
                  <a:cubicBezTo>
                    <a:pt x="224" y="216"/>
                    <a:pt x="212" y="171"/>
                    <a:pt x="208" y="144"/>
                  </a:cubicBezTo>
                  <a:cubicBezTo>
                    <a:pt x="203" y="116"/>
                    <a:pt x="184" y="99"/>
                    <a:pt x="182" y="76"/>
                  </a:cubicBezTo>
                  <a:cubicBezTo>
                    <a:pt x="179" y="52"/>
                    <a:pt x="186" y="27"/>
                    <a:pt x="194" y="2"/>
                  </a:cubicBezTo>
                </a:path>
              </a:pathLst>
            </a:custGeom>
            <a:noFill/>
            <a:ln w="1143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4" name="Freeform 126">
              <a:extLst>
                <a:ext uri="{FF2B5EF4-FFF2-40B4-BE49-F238E27FC236}">
                  <a16:creationId xmlns:a16="http://schemas.microsoft.com/office/drawing/2014/main" id="{3261915C-225E-7405-C55E-758AC12F1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" y="2880"/>
              <a:ext cx="48" cy="768"/>
            </a:xfrm>
            <a:custGeom>
              <a:avLst/>
              <a:gdLst>
                <a:gd name="T0" fmla="*/ 0 w 48"/>
                <a:gd name="T1" fmla="*/ 768 h 768"/>
                <a:gd name="T2" fmla="*/ 48 w 48"/>
                <a:gd name="T3" fmla="*/ 720 h 768"/>
                <a:gd name="T4" fmla="*/ 0 w 48"/>
                <a:gd name="T5" fmla="*/ 672 h 768"/>
                <a:gd name="T6" fmla="*/ 0 w 48"/>
                <a:gd name="T7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768">
                  <a:moveTo>
                    <a:pt x="0" y="768"/>
                  </a:moveTo>
                  <a:lnTo>
                    <a:pt x="48" y="720"/>
                  </a:lnTo>
                  <a:lnTo>
                    <a:pt x="0" y="672"/>
                  </a:lnTo>
                  <a:lnTo>
                    <a:pt x="0" y="0"/>
                  </a:lnTo>
                </a:path>
              </a:pathLst>
            </a:custGeom>
            <a:noFill/>
            <a:ln w="1143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5" name="Line 127">
              <a:extLst>
                <a:ext uri="{FF2B5EF4-FFF2-40B4-BE49-F238E27FC236}">
                  <a16:creationId xmlns:a16="http://schemas.microsoft.com/office/drawing/2014/main" id="{AC3373FE-3C0D-E64C-B2F9-FE4723F889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8" y="2878"/>
              <a:ext cx="528" cy="0"/>
            </a:xfrm>
            <a:prstGeom prst="line">
              <a:avLst/>
            </a:prstGeom>
            <a:noFill/>
            <a:ln w="1143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364" name="Oval 116">
            <a:extLst>
              <a:ext uri="{FF2B5EF4-FFF2-40B4-BE49-F238E27FC236}">
                <a16:creationId xmlns:a16="http://schemas.microsoft.com/office/drawing/2014/main" id="{36BC8A6D-74CE-5E5C-82AB-77B1A2532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86200"/>
            <a:ext cx="1447800" cy="14478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  <p:grpSp>
        <p:nvGrpSpPr>
          <p:cNvPr id="53377" name="Group 129">
            <a:extLst>
              <a:ext uri="{FF2B5EF4-FFF2-40B4-BE49-F238E27FC236}">
                <a16:creationId xmlns:a16="http://schemas.microsoft.com/office/drawing/2014/main" id="{C2DD8428-C761-8CF2-F7AE-B38C5683081D}"/>
              </a:ext>
            </a:extLst>
          </p:cNvPr>
          <p:cNvGrpSpPr>
            <a:grpSpLocks/>
          </p:cNvGrpSpPr>
          <p:nvPr/>
        </p:nvGrpSpPr>
        <p:grpSpPr bwMode="auto">
          <a:xfrm>
            <a:off x="2363788" y="2908300"/>
            <a:ext cx="2165350" cy="1909763"/>
            <a:chOff x="1489" y="1832"/>
            <a:chExt cx="1364" cy="1203"/>
          </a:xfrm>
        </p:grpSpPr>
        <p:grpSp>
          <p:nvGrpSpPr>
            <p:cNvPr id="53360" name="Group 112">
              <a:extLst>
                <a:ext uri="{FF2B5EF4-FFF2-40B4-BE49-F238E27FC236}">
                  <a16:creationId xmlns:a16="http://schemas.microsoft.com/office/drawing/2014/main" id="{10AD7FD5-9438-BBEA-8558-8AEA89BF27F4}"/>
                </a:ext>
              </a:extLst>
            </p:cNvPr>
            <p:cNvGrpSpPr>
              <a:grpSpLocks/>
            </p:cNvGrpSpPr>
            <p:nvPr/>
          </p:nvGrpSpPr>
          <p:grpSpPr bwMode="auto">
            <a:xfrm rot="3624981">
              <a:off x="1569" y="1752"/>
              <a:ext cx="1203" cy="1364"/>
              <a:chOff x="2622" y="2559"/>
              <a:chExt cx="770" cy="881"/>
            </a:xfrm>
          </p:grpSpPr>
          <p:sp>
            <p:nvSpPr>
              <p:cNvPr id="53361" name="Freeform 113">
                <a:extLst>
                  <a:ext uri="{FF2B5EF4-FFF2-40B4-BE49-F238E27FC236}">
                    <a16:creationId xmlns:a16="http://schemas.microsoft.com/office/drawing/2014/main" id="{5B480147-5B7A-487F-E33D-0E7F4B82950E}"/>
                  </a:ext>
                </a:extLst>
              </p:cNvPr>
              <p:cNvSpPr>
                <a:spLocks/>
              </p:cNvSpPr>
              <p:nvPr/>
            </p:nvSpPr>
            <p:spPr bwMode="auto">
              <a:xfrm rot="18028608">
                <a:off x="2576" y="2605"/>
                <a:ext cx="672" cy="579"/>
              </a:xfrm>
              <a:custGeom>
                <a:avLst/>
                <a:gdLst>
                  <a:gd name="T0" fmla="*/ 384 w 1399"/>
                  <a:gd name="T1" fmla="*/ 1064 h 1119"/>
                  <a:gd name="T2" fmla="*/ 96 w 1399"/>
                  <a:gd name="T3" fmla="*/ 920 h 1119"/>
                  <a:gd name="T4" fmla="*/ 96 w 1399"/>
                  <a:gd name="T5" fmla="*/ 488 h 1119"/>
                  <a:gd name="T6" fmla="*/ 672 w 1399"/>
                  <a:gd name="T7" fmla="*/ 8 h 1119"/>
                  <a:gd name="T8" fmla="*/ 1296 w 1399"/>
                  <a:gd name="T9" fmla="*/ 440 h 1119"/>
                  <a:gd name="T10" fmla="*/ 1248 w 1399"/>
                  <a:gd name="T11" fmla="*/ 1016 h 1119"/>
                  <a:gd name="T12" fmla="*/ 384 w 1399"/>
                  <a:gd name="T13" fmla="*/ 1064 h 1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99" h="1119">
                    <a:moveTo>
                      <a:pt x="384" y="1064"/>
                    </a:moveTo>
                    <a:cubicBezTo>
                      <a:pt x="192" y="1048"/>
                      <a:pt x="144" y="1016"/>
                      <a:pt x="96" y="920"/>
                    </a:cubicBezTo>
                    <a:cubicBezTo>
                      <a:pt x="48" y="824"/>
                      <a:pt x="0" y="639"/>
                      <a:pt x="96" y="488"/>
                    </a:cubicBezTo>
                    <a:cubicBezTo>
                      <a:pt x="191" y="336"/>
                      <a:pt x="472" y="15"/>
                      <a:pt x="672" y="8"/>
                    </a:cubicBezTo>
                    <a:cubicBezTo>
                      <a:pt x="871" y="0"/>
                      <a:pt x="1200" y="272"/>
                      <a:pt x="1296" y="440"/>
                    </a:cubicBezTo>
                    <a:cubicBezTo>
                      <a:pt x="1391" y="607"/>
                      <a:pt x="1399" y="912"/>
                      <a:pt x="1248" y="1016"/>
                    </a:cubicBezTo>
                    <a:cubicBezTo>
                      <a:pt x="1096" y="1119"/>
                      <a:pt x="576" y="1080"/>
                      <a:pt x="384" y="10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C9900">
                      <a:gamma/>
                      <a:shade val="46275"/>
                      <a:invGamma/>
                    </a:srgbClr>
                  </a:gs>
                  <a:gs pos="100000">
                    <a:srgbClr val="CC99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62" name="Freeform 114">
                <a:extLst>
                  <a:ext uri="{FF2B5EF4-FFF2-40B4-BE49-F238E27FC236}">
                    <a16:creationId xmlns:a16="http://schemas.microsoft.com/office/drawing/2014/main" id="{4E727DDB-5C41-9A04-62D7-1B728CC2D2F4}"/>
                  </a:ext>
                </a:extLst>
              </p:cNvPr>
              <p:cNvSpPr>
                <a:spLocks/>
              </p:cNvSpPr>
              <p:nvPr/>
            </p:nvSpPr>
            <p:spPr bwMode="auto">
              <a:xfrm rot="18028608">
                <a:off x="2918" y="2966"/>
                <a:ext cx="688" cy="260"/>
              </a:xfrm>
              <a:custGeom>
                <a:avLst/>
                <a:gdLst>
                  <a:gd name="T0" fmla="*/ 200 w 1431"/>
                  <a:gd name="T1" fmla="*/ 16 h 503"/>
                  <a:gd name="T2" fmla="*/ 56 w 1431"/>
                  <a:gd name="T3" fmla="*/ 112 h 503"/>
                  <a:gd name="T4" fmla="*/ 8 w 1431"/>
                  <a:gd name="T5" fmla="*/ 256 h 503"/>
                  <a:gd name="T6" fmla="*/ 104 w 1431"/>
                  <a:gd name="T7" fmla="*/ 400 h 503"/>
                  <a:gd name="T8" fmla="*/ 392 w 1431"/>
                  <a:gd name="T9" fmla="*/ 496 h 503"/>
                  <a:gd name="T10" fmla="*/ 632 w 1431"/>
                  <a:gd name="T11" fmla="*/ 400 h 503"/>
                  <a:gd name="T12" fmla="*/ 1160 w 1431"/>
                  <a:gd name="T13" fmla="*/ 496 h 503"/>
                  <a:gd name="T14" fmla="*/ 1400 w 1431"/>
                  <a:gd name="T15" fmla="*/ 352 h 503"/>
                  <a:gd name="T16" fmla="*/ 1352 w 1431"/>
                  <a:gd name="T17" fmla="*/ 112 h 503"/>
                  <a:gd name="T18" fmla="*/ 1016 w 1431"/>
                  <a:gd name="T19" fmla="*/ 16 h 503"/>
                  <a:gd name="T20" fmla="*/ 200 w 1431"/>
                  <a:gd name="T21" fmla="*/ 16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31" h="503">
                    <a:moveTo>
                      <a:pt x="200" y="16"/>
                    </a:moveTo>
                    <a:cubicBezTo>
                      <a:pt x="40" y="32"/>
                      <a:pt x="88" y="72"/>
                      <a:pt x="56" y="112"/>
                    </a:cubicBezTo>
                    <a:cubicBezTo>
                      <a:pt x="24" y="152"/>
                      <a:pt x="0" y="208"/>
                      <a:pt x="8" y="256"/>
                    </a:cubicBezTo>
                    <a:cubicBezTo>
                      <a:pt x="16" y="304"/>
                      <a:pt x="40" y="360"/>
                      <a:pt x="104" y="400"/>
                    </a:cubicBezTo>
                    <a:cubicBezTo>
                      <a:pt x="167" y="439"/>
                      <a:pt x="304" y="496"/>
                      <a:pt x="392" y="496"/>
                    </a:cubicBezTo>
                    <a:cubicBezTo>
                      <a:pt x="480" y="496"/>
                      <a:pt x="504" y="400"/>
                      <a:pt x="632" y="400"/>
                    </a:cubicBezTo>
                    <a:cubicBezTo>
                      <a:pt x="760" y="400"/>
                      <a:pt x="1032" y="503"/>
                      <a:pt x="1160" y="496"/>
                    </a:cubicBezTo>
                    <a:cubicBezTo>
                      <a:pt x="1287" y="488"/>
                      <a:pt x="1368" y="415"/>
                      <a:pt x="1400" y="352"/>
                    </a:cubicBezTo>
                    <a:cubicBezTo>
                      <a:pt x="1431" y="288"/>
                      <a:pt x="1416" y="168"/>
                      <a:pt x="1352" y="112"/>
                    </a:cubicBezTo>
                    <a:cubicBezTo>
                      <a:pt x="1288" y="56"/>
                      <a:pt x="1208" y="32"/>
                      <a:pt x="1016" y="16"/>
                    </a:cubicBezTo>
                    <a:cubicBezTo>
                      <a:pt x="824" y="0"/>
                      <a:pt x="360" y="0"/>
                      <a:pt x="200" y="1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C9900">
                      <a:gamma/>
                      <a:shade val="46275"/>
                      <a:invGamma/>
                    </a:srgbClr>
                  </a:gs>
                  <a:gs pos="100000">
                    <a:srgbClr val="CC99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363" name="Text Box 115">
              <a:extLst>
                <a:ext uri="{FF2B5EF4-FFF2-40B4-BE49-F238E27FC236}">
                  <a16:creationId xmlns:a16="http://schemas.microsoft.com/office/drawing/2014/main" id="{EF96D2F2-FA5A-70B0-E78B-FABC40F3AF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064"/>
              <a:ext cx="8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Ribosome</a:t>
              </a:r>
            </a:p>
          </p:txBody>
        </p:sp>
      </p:grpSp>
      <p:grpSp>
        <p:nvGrpSpPr>
          <p:cNvPr id="53372" name="Group 124">
            <a:extLst>
              <a:ext uri="{FF2B5EF4-FFF2-40B4-BE49-F238E27FC236}">
                <a16:creationId xmlns:a16="http://schemas.microsoft.com/office/drawing/2014/main" id="{4D015D67-67A5-7D3F-11F5-7BCFCC43948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149600"/>
            <a:ext cx="3048000" cy="3516313"/>
            <a:chOff x="0" y="1840"/>
            <a:chExt cx="1920" cy="2215"/>
          </a:xfrm>
        </p:grpSpPr>
        <p:grpSp>
          <p:nvGrpSpPr>
            <p:cNvPr id="53371" name="Group 123">
              <a:extLst>
                <a:ext uri="{FF2B5EF4-FFF2-40B4-BE49-F238E27FC236}">
                  <a16:creationId xmlns:a16="http://schemas.microsoft.com/office/drawing/2014/main" id="{C40AC181-18A7-F3CF-D8C0-C7DC6D29E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880"/>
              <a:ext cx="1920" cy="1175"/>
              <a:chOff x="0" y="2880"/>
              <a:chExt cx="1920" cy="1175"/>
            </a:xfrm>
          </p:grpSpPr>
          <p:sp>
            <p:nvSpPr>
              <p:cNvPr id="53367" name="Line 119">
                <a:extLst>
                  <a:ext uri="{FF2B5EF4-FFF2-40B4-BE49-F238E27FC236}">
                    <a16:creationId xmlns:a16="http://schemas.microsoft.com/office/drawing/2014/main" id="{AC676DE9-3242-E9DA-ABD6-4191E2895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3936"/>
                <a:ext cx="624" cy="0"/>
              </a:xfrm>
              <a:prstGeom prst="line">
                <a:avLst/>
              </a:prstGeom>
              <a:noFill/>
              <a:ln w="57150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3355" name="Group 107">
                <a:extLst>
                  <a:ext uri="{FF2B5EF4-FFF2-40B4-BE49-F238E27FC236}">
                    <a16:creationId xmlns:a16="http://schemas.microsoft.com/office/drawing/2014/main" id="{D674F91E-AE0F-A634-B378-D93753C5DF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982578">
                <a:off x="0" y="2880"/>
                <a:ext cx="1263" cy="912"/>
                <a:chOff x="672" y="2592"/>
                <a:chExt cx="816" cy="584"/>
              </a:xfrm>
            </p:grpSpPr>
            <p:sp>
              <p:nvSpPr>
                <p:cNvPr id="53356" name="Freeform 108">
                  <a:extLst>
                    <a:ext uri="{FF2B5EF4-FFF2-40B4-BE49-F238E27FC236}">
                      <a16:creationId xmlns:a16="http://schemas.microsoft.com/office/drawing/2014/main" id="{F4F7D64E-C683-E3C9-65CE-47E589272B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2" y="2688"/>
                  <a:ext cx="816" cy="488"/>
                </a:xfrm>
                <a:custGeom>
                  <a:avLst/>
                  <a:gdLst>
                    <a:gd name="T0" fmla="*/ 816 w 816"/>
                    <a:gd name="T1" fmla="*/ 480 h 488"/>
                    <a:gd name="T2" fmla="*/ 624 w 816"/>
                    <a:gd name="T3" fmla="*/ 432 h 488"/>
                    <a:gd name="T4" fmla="*/ 432 w 816"/>
                    <a:gd name="T5" fmla="*/ 144 h 488"/>
                    <a:gd name="T6" fmla="*/ 0 w 816"/>
                    <a:gd name="T7" fmla="*/ 0 h 4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16" h="488">
                      <a:moveTo>
                        <a:pt x="816" y="480"/>
                      </a:moveTo>
                      <a:cubicBezTo>
                        <a:pt x="752" y="484"/>
                        <a:pt x="688" y="488"/>
                        <a:pt x="624" y="432"/>
                      </a:cubicBezTo>
                      <a:cubicBezTo>
                        <a:pt x="560" y="376"/>
                        <a:pt x="535" y="215"/>
                        <a:pt x="432" y="144"/>
                      </a:cubicBezTo>
                      <a:cubicBezTo>
                        <a:pt x="328" y="72"/>
                        <a:pt x="164" y="36"/>
                        <a:pt x="0" y="0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66003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57" name="Oval 109">
                  <a:extLst>
                    <a:ext uri="{FF2B5EF4-FFF2-40B4-BE49-F238E27FC236}">
                      <a16:creationId xmlns:a16="http://schemas.microsoft.com/office/drawing/2014/main" id="{435F7212-2577-C19B-F4EC-B65F781261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0" y="2976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58" name="AutoShape 110">
                  <a:extLst>
                    <a:ext uri="{FF2B5EF4-FFF2-40B4-BE49-F238E27FC236}">
                      <a16:creationId xmlns:a16="http://schemas.microsoft.com/office/drawing/2014/main" id="{000B90CD-81F9-28F5-0F33-E32F04F403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0" y="2592"/>
                  <a:ext cx="240" cy="228"/>
                </a:xfrm>
                <a:prstGeom prst="pentagon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59" name="Rectangle 111">
                  <a:extLst>
                    <a:ext uri="{FF2B5EF4-FFF2-40B4-BE49-F238E27FC236}">
                      <a16:creationId xmlns:a16="http://schemas.microsoft.com/office/drawing/2014/main" id="{58780144-8F8E-DF29-AE1F-F28B59A9DE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5" y="2768"/>
                  <a:ext cx="192" cy="192"/>
                </a:xfrm>
                <a:prstGeom prst="rect">
                  <a:avLst/>
                </a:prstGeom>
                <a:solidFill>
                  <a:srgbClr val="FF66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366" name="AutoShape 118">
                <a:extLst>
                  <a:ext uri="{FF2B5EF4-FFF2-40B4-BE49-F238E27FC236}">
                    <a16:creationId xmlns:a16="http://schemas.microsoft.com/office/drawing/2014/main" id="{A64CBA71-FE4B-2AEF-159A-04346E260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3792"/>
                <a:ext cx="288" cy="249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660033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68" name="Rectangle 120">
                <a:extLst>
                  <a:ext uri="{FF2B5EF4-FFF2-40B4-BE49-F238E27FC236}">
                    <a16:creationId xmlns:a16="http://schemas.microsoft.com/office/drawing/2014/main" id="{7FF26A90-E8D8-A1C6-DC88-5BBCD4221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9" y="3815"/>
                <a:ext cx="240" cy="240"/>
              </a:xfrm>
              <a:prstGeom prst="rect">
                <a:avLst/>
              </a:prstGeom>
              <a:solidFill>
                <a:srgbClr val="99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69" name="AutoShape 121">
                <a:extLst>
                  <a:ext uri="{FF2B5EF4-FFF2-40B4-BE49-F238E27FC236}">
                    <a16:creationId xmlns:a16="http://schemas.microsoft.com/office/drawing/2014/main" id="{38DF3232-532E-4DF2-6FD3-C00A9E4C6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88" cy="249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370" name="Freeform 122">
              <a:extLst>
                <a:ext uri="{FF2B5EF4-FFF2-40B4-BE49-F238E27FC236}">
                  <a16:creationId xmlns:a16="http://schemas.microsoft.com/office/drawing/2014/main" id="{583404FF-8D00-6657-1FD1-CE02C7571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" y="1840"/>
              <a:ext cx="688" cy="1424"/>
            </a:xfrm>
            <a:custGeom>
              <a:avLst/>
              <a:gdLst>
                <a:gd name="T0" fmla="*/ 688 w 688"/>
                <a:gd name="T1" fmla="*/ 176 h 1424"/>
                <a:gd name="T2" fmla="*/ 400 w 688"/>
                <a:gd name="T3" fmla="*/ 32 h 1424"/>
                <a:gd name="T4" fmla="*/ 16 w 688"/>
                <a:gd name="T5" fmla="*/ 368 h 1424"/>
                <a:gd name="T6" fmla="*/ 304 w 688"/>
                <a:gd name="T7" fmla="*/ 142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1424">
                  <a:moveTo>
                    <a:pt x="688" y="176"/>
                  </a:moveTo>
                  <a:cubicBezTo>
                    <a:pt x="600" y="88"/>
                    <a:pt x="512" y="0"/>
                    <a:pt x="400" y="32"/>
                  </a:cubicBezTo>
                  <a:cubicBezTo>
                    <a:pt x="288" y="64"/>
                    <a:pt x="31" y="136"/>
                    <a:pt x="16" y="368"/>
                  </a:cubicBezTo>
                  <a:cubicBezTo>
                    <a:pt x="0" y="599"/>
                    <a:pt x="152" y="1011"/>
                    <a:pt x="304" y="1424"/>
                  </a:cubicBezTo>
                </a:path>
              </a:pathLst>
            </a:custGeom>
            <a:noFill/>
            <a:ln w="2540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378" name="Oval 130">
            <a:extLst>
              <a:ext uri="{FF2B5EF4-FFF2-40B4-BE49-F238E27FC236}">
                <a16:creationId xmlns:a16="http://schemas.microsoft.com/office/drawing/2014/main" id="{0C41625D-258C-3A2D-C834-DA887DFA1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86200"/>
            <a:ext cx="1447800" cy="14478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64" grpId="0" animBg="1" autoUpdateAnimBg="0"/>
      <p:bldP spid="533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8FF7178-821A-D164-6FB4-1C88450E8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All Genes Can’t be Expressed At The Same Time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0E6080F-7696-C64B-914B-FEDE84123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4114800"/>
          </a:xfrm>
          <a:noFill/>
          <a:ln/>
        </p:spPr>
        <p:txBody>
          <a:bodyPr/>
          <a:lstStyle/>
          <a:p>
            <a:r>
              <a:rPr lang="en-US" altLang="en-US"/>
              <a:t>Some genes are needed for the function of all cells all the time.  These genes are called constitutive genes and are expressed by all cells.</a:t>
            </a:r>
          </a:p>
          <a:p>
            <a:r>
              <a:rPr lang="en-US" altLang="en-US"/>
              <a:t>Other genes are only needed by certain cells or at specific times.  The expression of these inducible genes is tightly controlled in most cells.</a:t>
            </a:r>
          </a:p>
          <a:p>
            <a:r>
              <a:rPr lang="en-US" altLang="en-US"/>
              <a:t>For example, beta cells in the pancreas make the protein insulin by expressing the insulin gene.  If neurons expressed insulin, problems would result.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3A6F71C-8D32-F909-7A55-200908541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Control Of Expression In Eukaryotes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067F68E-B95F-046E-332D-32C8687A6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114800"/>
          </a:xfrm>
          <a:noFill/>
          <a:ln/>
        </p:spPr>
        <p:txBody>
          <a:bodyPr/>
          <a:lstStyle/>
          <a:p>
            <a:r>
              <a:rPr lang="en-US" altLang="en-US"/>
              <a:t>Some of the general methods used to control expression in prokaryotes are used in eukaryotes, but nothing resembling operons is known</a:t>
            </a:r>
          </a:p>
          <a:p>
            <a:r>
              <a:rPr lang="en-US" altLang="en-US"/>
              <a:t>Eukaryotic genes are controlled individually and each gene has specific control sequences preceding the transcription start site</a:t>
            </a:r>
          </a:p>
          <a:p>
            <a:r>
              <a:rPr lang="en-US" altLang="en-US"/>
              <a:t>In addition to controling transcription, there are additional ways in which expression can be controlled in eukaryotes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9D0FF7-6EC2-49C6-9C9A-034FFBA9B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Eukaryotes Have Large Complex Geneomes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2E8E2AD-BA13-D21C-3062-D494FE07C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human genome is about 3 x 10</a:t>
            </a:r>
            <a:r>
              <a:rPr lang="en-US" altLang="en-US" baseline="30000"/>
              <a:t>9</a:t>
            </a:r>
            <a:r>
              <a:rPr lang="en-US" altLang="en-US"/>
              <a:t> base pairs or ≈ 1 m of DNA</a:t>
            </a:r>
          </a:p>
          <a:p>
            <a:r>
              <a:rPr lang="en-US" altLang="en-US"/>
              <a:t>Because humans are diploid, each nucleus contains 6 3 x 10</a:t>
            </a:r>
            <a:r>
              <a:rPr lang="en-US" altLang="en-US" baseline="30000"/>
              <a:t>9</a:t>
            </a:r>
            <a:r>
              <a:rPr lang="en-US" altLang="en-US"/>
              <a:t> base pairs or ≈ 2 m of DNA</a:t>
            </a:r>
          </a:p>
          <a:p>
            <a:r>
              <a:rPr lang="en-US" altLang="en-US"/>
              <a:t>That is a lot to pack into a little nucleus!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F04456-3B24-DBDD-BD49-A51459343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Eukaryotic DNA Must be Packaged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C70714F-6A8F-60FB-94EB-DAEAADDED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Eukaryotic DNA exhibits many levels of packaging</a:t>
            </a:r>
          </a:p>
          <a:p>
            <a:r>
              <a:rPr lang="en-US" altLang="en-US"/>
              <a:t>The fundamental unit is the nucleosome, DNA wound around histone proteins</a:t>
            </a:r>
          </a:p>
          <a:p>
            <a:r>
              <a:rPr lang="en-US" altLang="en-US"/>
              <a:t>Nucleosomes arrange themselves together to form higher and higher levels of packaging.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95ADC2F-3E1B-E838-E530-4F0AEB5A0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Highly Packaged DNA Cannot be Expressed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541D6C4-755B-9F38-32C7-CC682D8D4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most highly packaged form of DNA is “heterochromatin”</a:t>
            </a:r>
          </a:p>
          <a:p>
            <a:r>
              <a:rPr lang="en-US" altLang="en-US"/>
              <a:t>Heterochromatin cannot be transcribed, therefore expression of genes is prevented</a:t>
            </a:r>
          </a:p>
          <a:p>
            <a:r>
              <a:rPr lang="en-US" altLang="en-US"/>
              <a:t>Chromosome puffs on some insect chomosomes illustrate where active gene expression is going 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D588E61-DDB1-9F28-4BB8-B38D80221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Only a Subset of Genes is Expressed at any Given Time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156035-5AB1-08DB-4EB7-C1E2BE8EB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114800"/>
          </a:xfrm>
          <a:noFill/>
          <a:ln/>
        </p:spPr>
        <p:txBody>
          <a:bodyPr/>
          <a:lstStyle/>
          <a:p>
            <a:r>
              <a:rPr lang="en-US" altLang="en-US" sz="3600"/>
              <a:t>It takes lots of energy to express genes</a:t>
            </a:r>
          </a:p>
          <a:p>
            <a:r>
              <a:rPr lang="en-US" altLang="en-US" sz="3600"/>
              <a:t>Thus it would be wasteful to express all genes all the time</a:t>
            </a:r>
          </a:p>
          <a:p>
            <a:r>
              <a:rPr lang="en-US" altLang="en-US" sz="3600"/>
              <a:t>By differential expression of genes, cells can respond to changes in the environment</a:t>
            </a:r>
          </a:p>
          <a:p>
            <a:r>
              <a:rPr lang="en-US" altLang="en-US" sz="3600"/>
              <a:t>Differential expression, allows cells to specialize in multicelled organisms.</a:t>
            </a:r>
          </a:p>
          <a:p>
            <a:r>
              <a:rPr lang="en-US" altLang="en-US" sz="3600"/>
              <a:t>Differential expression also allows organisms to develop over time.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>
            <a:extLst>
              <a:ext uri="{FF2B5EF4-FFF2-40B4-BE49-F238E27FC236}">
                <a16:creationId xmlns:a16="http://schemas.microsoft.com/office/drawing/2014/main" id="{E5DAAD59-CE97-AF1D-709E-122A7B051DB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524000"/>
            <a:ext cx="7924800" cy="4800600"/>
            <a:chOff x="384" y="960"/>
            <a:chExt cx="4992" cy="3024"/>
          </a:xfrm>
        </p:grpSpPr>
        <p:grpSp>
          <p:nvGrpSpPr>
            <p:cNvPr id="54275" name="Group 3">
              <a:extLst>
                <a:ext uri="{FF2B5EF4-FFF2-40B4-BE49-F238E27FC236}">
                  <a16:creationId xmlns:a16="http://schemas.microsoft.com/office/drawing/2014/main" id="{328C8FE2-A9CD-23C9-7405-D8CF0E881C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960"/>
              <a:ext cx="4992" cy="3024"/>
              <a:chOff x="384" y="960"/>
              <a:chExt cx="4992" cy="3024"/>
            </a:xfrm>
          </p:grpSpPr>
          <p:sp>
            <p:nvSpPr>
              <p:cNvPr id="54276" name="AutoShape 4">
                <a:extLst>
                  <a:ext uri="{FF2B5EF4-FFF2-40B4-BE49-F238E27FC236}">
                    <a16:creationId xmlns:a16="http://schemas.microsoft.com/office/drawing/2014/main" id="{E564FE4A-04B8-4444-22FE-352396348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4992" cy="302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7" name="Oval 5">
                <a:extLst>
                  <a:ext uri="{FF2B5EF4-FFF2-40B4-BE49-F238E27FC236}">
                    <a16:creationId xmlns:a16="http://schemas.microsoft.com/office/drawing/2014/main" id="{8C3E1763-3DC2-087C-6AA9-A16C4B1CA0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2400" cy="2592"/>
              </a:xfrm>
              <a:prstGeom prst="ellipse">
                <a:avLst/>
              </a:prstGeom>
              <a:gradFill rotWithShape="0">
                <a:gsLst>
                  <a:gs pos="0">
                    <a:srgbClr val="0099FF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3810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8" name="Freeform 6">
                <a:extLst>
                  <a:ext uri="{FF2B5EF4-FFF2-40B4-BE49-F238E27FC236}">
                    <a16:creationId xmlns:a16="http://schemas.microsoft.com/office/drawing/2014/main" id="{AC98263F-593D-F4A8-392E-877FA4C27ED0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292" y="1156"/>
                <a:ext cx="949" cy="1325"/>
              </a:xfrm>
              <a:custGeom>
                <a:avLst/>
                <a:gdLst>
                  <a:gd name="T0" fmla="*/ 784 w 949"/>
                  <a:gd name="T1" fmla="*/ 55 h 1325"/>
                  <a:gd name="T2" fmla="*/ 721 w 949"/>
                  <a:gd name="T3" fmla="*/ 251 h 1325"/>
                  <a:gd name="T4" fmla="*/ 604 w 949"/>
                  <a:gd name="T5" fmla="*/ 314 h 1325"/>
                  <a:gd name="T6" fmla="*/ 604 w 949"/>
                  <a:gd name="T7" fmla="*/ 604 h 1325"/>
                  <a:gd name="T8" fmla="*/ 682 w 949"/>
                  <a:gd name="T9" fmla="*/ 776 h 1325"/>
                  <a:gd name="T10" fmla="*/ 784 w 949"/>
                  <a:gd name="T11" fmla="*/ 863 h 1325"/>
                  <a:gd name="T12" fmla="*/ 667 w 949"/>
                  <a:gd name="T13" fmla="*/ 1247 h 1325"/>
                  <a:gd name="T14" fmla="*/ 376 w 949"/>
                  <a:gd name="T15" fmla="*/ 1278 h 1325"/>
                  <a:gd name="T16" fmla="*/ 494 w 949"/>
                  <a:gd name="T17" fmla="*/ 1067 h 1325"/>
                  <a:gd name="T18" fmla="*/ 368 w 949"/>
                  <a:gd name="T19" fmla="*/ 863 h 1325"/>
                  <a:gd name="T20" fmla="*/ 376 w 949"/>
                  <a:gd name="T21" fmla="*/ 745 h 1325"/>
                  <a:gd name="T22" fmla="*/ 416 w 949"/>
                  <a:gd name="T23" fmla="*/ 612 h 1325"/>
                  <a:gd name="T24" fmla="*/ 447 w 949"/>
                  <a:gd name="T25" fmla="*/ 470 h 1325"/>
                  <a:gd name="T26" fmla="*/ 463 w 949"/>
                  <a:gd name="T27" fmla="*/ 384 h 1325"/>
                  <a:gd name="T28" fmla="*/ 541 w 949"/>
                  <a:gd name="T29" fmla="*/ 235 h 1325"/>
                  <a:gd name="T30" fmla="*/ 596 w 949"/>
                  <a:gd name="T31" fmla="*/ 117 h 1325"/>
                  <a:gd name="T32" fmla="*/ 549 w 949"/>
                  <a:gd name="T33" fmla="*/ 0 h 1325"/>
                  <a:gd name="T34" fmla="*/ 470 w 949"/>
                  <a:gd name="T35" fmla="*/ 39 h 1325"/>
                  <a:gd name="T36" fmla="*/ 392 w 949"/>
                  <a:gd name="T37" fmla="*/ 204 h 1325"/>
                  <a:gd name="T38" fmla="*/ 368 w 949"/>
                  <a:gd name="T39" fmla="*/ 368 h 1325"/>
                  <a:gd name="T40" fmla="*/ 329 w 949"/>
                  <a:gd name="T41" fmla="*/ 557 h 1325"/>
                  <a:gd name="T42" fmla="*/ 282 w 949"/>
                  <a:gd name="T43" fmla="*/ 729 h 1325"/>
                  <a:gd name="T44" fmla="*/ 266 w 949"/>
                  <a:gd name="T45" fmla="*/ 816 h 1325"/>
                  <a:gd name="T46" fmla="*/ 235 w 949"/>
                  <a:gd name="T47" fmla="*/ 894 h 1325"/>
                  <a:gd name="T48" fmla="*/ 102 w 949"/>
                  <a:gd name="T49" fmla="*/ 1153 h 1325"/>
                  <a:gd name="T50" fmla="*/ 86 w 949"/>
                  <a:gd name="T51" fmla="*/ 1004 h 1325"/>
                  <a:gd name="T52" fmla="*/ 94 w 949"/>
                  <a:gd name="T53" fmla="*/ 863 h 1325"/>
                  <a:gd name="T54" fmla="*/ 31 w 949"/>
                  <a:gd name="T55" fmla="*/ 690 h 1325"/>
                  <a:gd name="T56" fmla="*/ 23 w 949"/>
                  <a:gd name="T57" fmla="*/ 533 h 1325"/>
                  <a:gd name="T58" fmla="*/ 110 w 949"/>
                  <a:gd name="T59" fmla="*/ 517 h 1325"/>
                  <a:gd name="T60" fmla="*/ 172 w 949"/>
                  <a:gd name="T61" fmla="*/ 596 h 1325"/>
                  <a:gd name="T62" fmla="*/ 266 w 949"/>
                  <a:gd name="T63" fmla="*/ 439 h 1325"/>
                  <a:gd name="T64" fmla="*/ 290 w 949"/>
                  <a:gd name="T65" fmla="*/ 266 h 1325"/>
                  <a:gd name="T66" fmla="*/ 157 w 949"/>
                  <a:gd name="T67" fmla="*/ 290 h 1325"/>
                  <a:gd name="T68" fmla="*/ 165 w 949"/>
                  <a:gd name="T69" fmla="*/ 361 h 1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49" h="1325">
                    <a:moveTo>
                      <a:pt x="949" y="23"/>
                    </a:moveTo>
                    <a:cubicBezTo>
                      <a:pt x="865" y="28"/>
                      <a:pt x="840" y="17"/>
                      <a:pt x="784" y="55"/>
                    </a:cubicBezTo>
                    <a:cubicBezTo>
                      <a:pt x="756" y="94"/>
                      <a:pt x="752" y="105"/>
                      <a:pt x="745" y="157"/>
                    </a:cubicBezTo>
                    <a:cubicBezTo>
                      <a:pt x="755" y="186"/>
                      <a:pt x="747" y="229"/>
                      <a:pt x="721" y="251"/>
                    </a:cubicBezTo>
                    <a:cubicBezTo>
                      <a:pt x="703" y="265"/>
                      <a:pt x="670" y="270"/>
                      <a:pt x="651" y="282"/>
                    </a:cubicBezTo>
                    <a:cubicBezTo>
                      <a:pt x="634" y="291"/>
                      <a:pt x="604" y="314"/>
                      <a:pt x="604" y="314"/>
                    </a:cubicBezTo>
                    <a:cubicBezTo>
                      <a:pt x="571" y="360"/>
                      <a:pt x="558" y="436"/>
                      <a:pt x="549" y="494"/>
                    </a:cubicBezTo>
                    <a:cubicBezTo>
                      <a:pt x="561" y="529"/>
                      <a:pt x="586" y="568"/>
                      <a:pt x="604" y="604"/>
                    </a:cubicBezTo>
                    <a:cubicBezTo>
                      <a:pt x="607" y="635"/>
                      <a:pt x="620" y="735"/>
                      <a:pt x="651" y="761"/>
                    </a:cubicBezTo>
                    <a:cubicBezTo>
                      <a:pt x="659" y="768"/>
                      <a:pt x="672" y="769"/>
                      <a:pt x="682" y="776"/>
                    </a:cubicBezTo>
                    <a:cubicBezTo>
                      <a:pt x="701" y="788"/>
                      <a:pt x="720" y="799"/>
                      <a:pt x="737" y="816"/>
                    </a:cubicBezTo>
                    <a:cubicBezTo>
                      <a:pt x="752" y="831"/>
                      <a:pt x="784" y="863"/>
                      <a:pt x="784" y="863"/>
                    </a:cubicBezTo>
                    <a:cubicBezTo>
                      <a:pt x="800" y="910"/>
                      <a:pt x="780" y="971"/>
                      <a:pt x="768" y="1020"/>
                    </a:cubicBezTo>
                    <a:cubicBezTo>
                      <a:pt x="750" y="1087"/>
                      <a:pt x="719" y="1201"/>
                      <a:pt x="667" y="1247"/>
                    </a:cubicBezTo>
                    <a:cubicBezTo>
                      <a:pt x="626" y="1282"/>
                      <a:pt x="567" y="1310"/>
                      <a:pt x="517" y="1325"/>
                    </a:cubicBezTo>
                    <a:cubicBezTo>
                      <a:pt x="465" y="1317"/>
                      <a:pt x="418" y="1306"/>
                      <a:pt x="376" y="1278"/>
                    </a:cubicBezTo>
                    <a:cubicBezTo>
                      <a:pt x="359" y="1252"/>
                      <a:pt x="339" y="1236"/>
                      <a:pt x="329" y="1208"/>
                    </a:cubicBezTo>
                    <a:cubicBezTo>
                      <a:pt x="351" y="1140"/>
                      <a:pt x="435" y="1103"/>
                      <a:pt x="494" y="1067"/>
                    </a:cubicBezTo>
                    <a:cubicBezTo>
                      <a:pt x="488" y="990"/>
                      <a:pt x="505" y="939"/>
                      <a:pt x="431" y="918"/>
                    </a:cubicBezTo>
                    <a:cubicBezTo>
                      <a:pt x="405" y="900"/>
                      <a:pt x="394" y="879"/>
                      <a:pt x="368" y="863"/>
                    </a:cubicBezTo>
                    <a:cubicBezTo>
                      <a:pt x="345" y="827"/>
                      <a:pt x="336" y="828"/>
                      <a:pt x="361" y="792"/>
                    </a:cubicBezTo>
                    <a:cubicBezTo>
                      <a:pt x="366" y="776"/>
                      <a:pt x="366" y="758"/>
                      <a:pt x="376" y="745"/>
                    </a:cubicBezTo>
                    <a:cubicBezTo>
                      <a:pt x="386" y="729"/>
                      <a:pt x="408" y="698"/>
                      <a:pt x="408" y="698"/>
                    </a:cubicBezTo>
                    <a:cubicBezTo>
                      <a:pt x="423" y="648"/>
                      <a:pt x="428" y="658"/>
                      <a:pt x="416" y="612"/>
                    </a:cubicBezTo>
                    <a:cubicBezTo>
                      <a:pt x="411" y="596"/>
                      <a:pt x="400" y="565"/>
                      <a:pt x="400" y="565"/>
                    </a:cubicBezTo>
                    <a:cubicBezTo>
                      <a:pt x="407" y="512"/>
                      <a:pt x="405" y="497"/>
                      <a:pt x="447" y="470"/>
                    </a:cubicBezTo>
                    <a:cubicBezTo>
                      <a:pt x="477" y="426"/>
                      <a:pt x="455" y="470"/>
                      <a:pt x="455" y="408"/>
                    </a:cubicBezTo>
                    <a:cubicBezTo>
                      <a:pt x="455" y="399"/>
                      <a:pt x="461" y="392"/>
                      <a:pt x="463" y="384"/>
                    </a:cubicBezTo>
                    <a:cubicBezTo>
                      <a:pt x="473" y="338"/>
                      <a:pt x="470" y="308"/>
                      <a:pt x="510" y="282"/>
                    </a:cubicBezTo>
                    <a:cubicBezTo>
                      <a:pt x="520" y="266"/>
                      <a:pt x="530" y="250"/>
                      <a:pt x="541" y="235"/>
                    </a:cubicBezTo>
                    <a:cubicBezTo>
                      <a:pt x="546" y="227"/>
                      <a:pt x="557" y="212"/>
                      <a:pt x="557" y="212"/>
                    </a:cubicBezTo>
                    <a:cubicBezTo>
                      <a:pt x="568" y="178"/>
                      <a:pt x="584" y="151"/>
                      <a:pt x="596" y="117"/>
                    </a:cubicBezTo>
                    <a:cubicBezTo>
                      <a:pt x="598" y="109"/>
                      <a:pt x="604" y="94"/>
                      <a:pt x="604" y="94"/>
                    </a:cubicBezTo>
                    <a:cubicBezTo>
                      <a:pt x="596" y="36"/>
                      <a:pt x="601" y="18"/>
                      <a:pt x="549" y="0"/>
                    </a:cubicBezTo>
                    <a:cubicBezTo>
                      <a:pt x="538" y="2"/>
                      <a:pt x="526" y="3"/>
                      <a:pt x="517" y="8"/>
                    </a:cubicBezTo>
                    <a:cubicBezTo>
                      <a:pt x="500" y="16"/>
                      <a:pt x="470" y="39"/>
                      <a:pt x="470" y="39"/>
                    </a:cubicBezTo>
                    <a:cubicBezTo>
                      <a:pt x="459" y="75"/>
                      <a:pt x="427" y="98"/>
                      <a:pt x="416" y="133"/>
                    </a:cubicBezTo>
                    <a:cubicBezTo>
                      <a:pt x="407" y="156"/>
                      <a:pt x="400" y="180"/>
                      <a:pt x="392" y="204"/>
                    </a:cubicBezTo>
                    <a:cubicBezTo>
                      <a:pt x="382" y="232"/>
                      <a:pt x="368" y="290"/>
                      <a:pt x="368" y="290"/>
                    </a:cubicBezTo>
                    <a:cubicBezTo>
                      <a:pt x="384" y="387"/>
                      <a:pt x="375" y="294"/>
                      <a:pt x="368" y="368"/>
                    </a:cubicBezTo>
                    <a:cubicBezTo>
                      <a:pt x="364" y="407"/>
                      <a:pt x="366" y="446"/>
                      <a:pt x="361" y="486"/>
                    </a:cubicBezTo>
                    <a:cubicBezTo>
                      <a:pt x="353" y="539"/>
                      <a:pt x="347" y="521"/>
                      <a:pt x="329" y="557"/>
                    </a:cubicBezTo>
                    <a:cubicBezTo>
                      <a:pt x="318" y="578"/>
                      <a:pt x="313" y="604"/>
                      <a:pt x="306" y="627"/>
                    </a:cubicBezTo>
                    <a:cubicBezTo>
                      <a:pt x="295" y="699"/>
                      <a:pt x="304" y="663"/>
                      <a:pt x="282" y="729"/>
                    </a:cubicBezTo>
                    <a:cubicBezTo>
                      <a:pt x="279" y="736"/>
                      <a:pt x="274" y="753"/>
                      <a:pt x="274" y="753"/>
                    </a:cubicBezTo>
                    <a:cubicBezTo>
                      <a:pt x="271" y="774"/>
                      <a:pt x="271" y="795"/>
                      <a:pt x="266" y="816"/>
                    </a:cubicBezTo>
                    <a:cubicBezTo>
                      <a:pt x="263" y="824"/>
                      <a:pt x="255" y="830"/>
                      <a:pt x="251" y="839"/>
                    </a:cubicBezTo>
                    <a:cubicBezTo>
                      <a:pt x="246" y="849"/>
                      <a:pt x="237" y="885"/>
                      <a:pt x="235" y="894"/>
                    </a:cubicBezTo>
                    <a:cubicBezTo>
                      <a:pt x="219" y="959"/>
                      <a:pt x="214" y="991"/>
                      <a:pt x="188" y="1051"/>
                    </a:cubicBezTo>
                    <a:cubicBezTo>
                      <a:pt x="166" y="1098"/>
                      <a:pt x="156" y="1133"/>
                      <a:pt x="102" y="1153"/>
                    </a:cubicBezTo>
                    <a:cubicBezTo>
                      <a:pt x="57" y="1123"/>
                      <a:pt x="57" y="1110"/>
                      <a:pt x="70" y="1051"/>
                    </a:cubicBezTo>
                    <a:cubicBezTo>
                      <a:pt x="73" y="1034"/>
                      <a:pt x="80" y="1019"/>
                      <a:pt x="86" y="1004"/>
                    </a:cubicBezTo>
                    <a:cubicBezTo>
                      <a:pt x="88" y="996"/>
                      <a:pt x="94" y="980"/>
                      <a:pt x="94" y="980"/>
                    </a:cubicBezTo>
                    <a:cubicBezTo>
                      <a:pt x="76" y="927"/>
                      <a:pt x="80" y="917"/>
                      <a:pt x="94" y="863"/>
                    </a:cubicBezTo>
                    <a:cubicBezTo>
                      <a:pt x="85" y="818"/>
                      <a:pt x="64" y="767"/>
                      <a:pt x="39" y="729"/>
                    </a:cubicBezTo>
                    <a:cubicBezTo>
                      <a:pt x="36" y="716"/>
                      <a:pt x="36" y="702"/>
                      <a:pt x="31" y="690"/>
                    </a:cubicBezTo>
                    <a:cubicBezTo>
                      <a:pt x="23" y="672"/>
                      <a:pt x="0" y="643"/>
                      <a:pt x="0" y="643"/>
                    </a:cubicBezTo>
                    <a:cubicBezTo>
                      <a:pt x="1" y="635"/>
                      <a:pt x="12" y="544"/>
                      <a:pt x="23" y="533"/>
                    </a:cubicBezTo>
                    <a:cubicBezTo>
                      <a:pt x="35" y="520"/>
                      <a:pt x="55" y="519"/>
                      <a:pt x="70" y="510"/>
                    </a:cubicBezTo>
                    <a:cubicBezTo>
                      <a:pt x="83" y="512"/>
                      <a:pt x="98" y="510"/>
                      <a:pt x="110" y="517"/>
                    </a:cubicBezTo>
                    <a:cubicBezTo>
                      <a:pt x="124" y="524"/>
                      <a:pt x="126" y="552"/>
                      <a:pt x="133" y="565"/>
                    </a:cubicBezTo>
                    <a:cubicBezTo>
                      <a:pt x="146" y="592"/>
                      <a:pt x="145" y="586"/>
                      <a:pt x="172" y="596"/>
                    </a:cubicBezTo>
                    <a:cubicBezTo>
                      <a:pt x="180" y="593"/>
                      <a:pt x="189" y="593"/>
                      <a:pt x="196" y="588"/>
                    </a:cubicBezTo>
                    <a:cubicBezTo>
                      <a:pt x="222" y="567"/>
                      <a:pt x="256" y="474"/>
                      <a:pt x="266" y="439"/>
                    </a:cubicBezTo>
                    <a:cubicBezTo>
                      <a:pt x="271" y="418"/>
                      <a:pt x="282" y="376"/>
                      <a:pt x="282" y="376"/>
                    </a:cubicBezTo>
                    <a:cubicBezTo>
                      <a:pt x="269" y="340"/>
                      <a:pt x="284" y="303"/>
                      <a:pt x="290" y="266"/>
                    </a:cubicBezTo>
                    <a:cubicBezTo>
                      <a:pt x="274" y="204"/>
                      <a:pt x="260" y="211"/>
                      <a:pt x="196" y="219"/>
                    </a:cubicBezTo>
                    <a:cubicBezTo>
                      <a:pt x="160" y="254"/>
                      <a:pt x="175" y="231"/>
                      <a:pt x="157" y="290"/>
                    </a:cubicBezTo>
                    <a:cubicBezTo>
                      <a:pt x="154" y="298"/>
                      <a:pt x="149" y="314"/>
                      <a:pt x="149" y="314"/>
                    </a:cubicBezTo>
                    <a:cubicBezTo>
                      <a:pt x="154" y="329"/>
                      <a:pt x="159" y="345"/>
                      <a:pt x="165" y="361"/>
                    </a:cubicBezTo>
                    <a:cubicBezTo>
                      <a:pt x="167" y="368"/>
                      <a:pt x="172" y="384"/>
                      <a:pt x="172" y="384"/>
                    </a:cubicBezTo>
                  </a:path>
                </a:pathLst>
              </a:custGeom>
              <a:noFill/>
              <a:ln w="57150" cap="flat" cmpd="sng">
                <a:solidFill>
                  <a:srgbClr val="6E004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79" name="Text Box 7">
              <a:extLst>
                <a:ext uri="{FF2B5EF4-FFF2-40B4-BE49-F238E27FC236}">
                  <a16:creationId xmlns:a16="http://schemas.microsoft.com/office/drawing/2014/main" id="{364B62A7-B57A-BB29-FDCB-AB0A4177B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857"/>
              <a:ext cx="3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solidFill>
                    <a:srgbClr val="6E0043"/>
                  </a:solidFill>
                </a:rPr>
                <a:t>DNA</a:t>
              </a:r>
            </a:p>
          </p:txBody>
        </p:sp>
        <p:sp>
          <p:nvSpPr>
            <p:cNvPr id="54280" name="Text Box 8">
              <a:extLst>
                <a:ext uri="{FF2B5EF4-FFF2-40B4-BE49-F238E27FC236}">
                  <a16:creationId xmlns:a16="http://schemas.microsoft.com/office/drawing/2014/main" id="{BF8BD4CC-09E1-DDBA-6038-0BFEEB88D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200"/>
              <a:ext cx="13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olidFill>
                    <a:schemeClr val="bg1"/>
                  </a:solidFill>
                </a:rPr>
                <a:t>Cytoplasm</a:t>
              </a:r>
            </a:p>
          </p:txBody>
        </p:sp>
        <p:sp>
          <p:nvSpPr>
            <p:cNvPr id="54281" name="Text Box 9">
              <a:extLst>
                <a:ext uri="{FF2B5EF4-FFF2-40B4-BE49-F238E27FC236}">
                  <a16:creationId xmlns:a16="http://schemas.microsoft.com/office/drawing/2014/main" id="{E4059B2E-F06D-B780-F28D-24AD05565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312"/>
              <a:ext cx="10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olidFill>
                    <a:schemeClr val="folHlink"/>
                  </a:solidFill>
                </a:rPr>
                <a:t>Nucleus</a:t>
              </a:r>
            </a:p>
          </p:txBody>
        </p:sp>
      </p:grpSp>
      <p:grpSp>
        <p:nvGrpSpPr>
          <p:cNvPr id="54282" name="Group 10">
            <a:extLst>
              <a:ext uri="{FF2B5EF4-FFF2-40B4-BE49-F238E27FC236}">
                <a16:creationId xmlns:a16="http://schemas.microsoft.com/office/drawing/2014/main" id="{F6601203-8A9B-AF27-E03F-39D073DCBEF9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972050"/>
            <a:ext cx="3059113" cy="557213"/>
            <a:chOff x="2496" y="3132"/>
            <a:chExt cx="1927" cy="351"/>
          </a:xfrm>
        </p:grpSpPr>
        <p:grpSp>
          <p:nvGrpSpPr>
            <p:cNvPr id="54283" name="Group 11">
              <a:extLst>
                <a:ext uri="{FF2B5EF4-FFF2-40B4-BE49-F238E27FC236}">
                  <a16:creationId xmlns:a16="http://schemas.microsoft.com/office/drawing/2014/main" id="{1E4ED7CC-477B-1D79-98BE-D81EBCDFD27D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3829" y="2634"/>
              <a:ext cx="96" cy="1092"/>
              <a:chOff x="2544" y="1740"/>
              <a:chExt cx="96" cy="1092"/>
            </a:xfrm>
          </p:grpSpPr>
          <p:sp>
            <p:nvSpPr>
              <p:cNvPr id="54284" name="Line 12">
                <a:extLst>
                  <a:ext uri="{FF2B5EF4-FFF2-40B4-BE49-F238E27FC236}">
                    <a16:creationId xmlns:a16="http://schemas.microsoft.com/office/drawing/2014/main" id="{0D3AAC08-6F77-6877-819D-16BBE71D68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0" cy="72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5" name="Line 13">
                <a:extLst>
                  <a:ext uri="{FF2B5EF4-FFF2-40B4-BE49-F238E27FC236}">
                    <a16:creationId xmlns:a16="http://schemas.microsoft.com/office/drawing/2014/main" id="{79904FB8-E22A-E5E7-CF5B-22F047C4A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2112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6" name="Oval 14">
                <a:extLst>
                  <a:ext uri="{FF2B5EF4-FFF2-40B4-BE49-F238E27FC236}">
                    <a16:creationId xmlns:a16="http://schemas.microsoft.com/office/drawing/2014/main" id="{E65691F6-8562-8544-478B-1EB3ED501E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544" y="2736"/>
                <a:ext cx="96" cy="96"/>
              </a:xfrm>
              <a:prstGeom prst="ellipse">
                <a:avLst/>
              </a:prstGeom>
              <a:solidFill>
                <a:srgbClr val="F95A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G</a:t>
                </a:r>
              </a:p>
            </p:txBody>
          </p:sp>
          <p:sp>
            <p:nvSpPr>
              <p:cNvPr id="54287" name="Rectangle 15">
                <a:extLst>
                  <a:ext uri="{FF2B5EF4-FFF2-40B4-BE49-F238E27FC236}">
                    <a16:creationId xmlns:a16="http://schemas.microsoft.com/office/drawing/2014/main" id="{7ACA4D9C-812C-5C99-6AC4-87543DCC7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455" y="1855"/>
                <a:ext cx="278" cy="48"/>
              </a:xfrm>
              <a:prstGeom prst="rect">
                <a:avLst/>
              </a:prstGeom>
              <a:solidFill>
                <a:srgbClr val="6E004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800"/>
                  <a:t>AAAAAA</a:t>
                </a:r>
              </a:p>
            </p:txBody>
          </p:sp>
        </p:grpSp>
        <p:grpSp>
          <p:nvGrpSpPr>
            <p:cNvPr id="54288" name="Group 16">
              <a:extLst>
                <a:ext uri="{FF2B5EF4-FFF2-40B4-BE49-F238E27FC236}">
                  <a16:creationId xmlns:a16="http://schemas.microsoft.com/office/drawing/2014/main" id="{C4E37C8D-7ADB-82B1-895D-D0DD59D15D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6" y="3194"/>
              <a:ext cx="868" cy="289"/>
              <a:chOff x="2496" y="3194"/>
              <a:chExt cx="868" cy="289"/>
            </a:xfrm>
          </p:grpSpPr>
          <p:sp>
            <p:nvSpPr>
              <p:cNvPr id="54289" name="Text Box 17">
                <a:extLst>
                  <a:ext uri="{FF2B5EF4-FFF2-40B4-BE49-F238E27FC236}">
                    <a16:creationId xmlns:a16="http://schemas.microsoft.com/office/drawing/2014/main" id="{4B9C39B6-25AC-2142-6AD8-24253086F5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68" y="3233"/>
                <a:ext cx="5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b="1">
                    <a:solidFill>
                      <a:schemeClr val="accent1"/>
                    </a:solidFill>
                  </a:rPr>
                  <a:t>Export</a:t>
                </a:r>
              </a:p>
            </p:txBody>
          </p:sp>
          <p:sp>
            <p:nvSpPr>
              <p:cNvPr id="54290" name="Line 18">
                <a:extLst>
                  <a:ext uri="{FF2B5EF4-FFF2-40B4-BE49-F238E27FC236}">
                    <a16:creationId xmlns:a16="http://schemas.microsoft.com/office/drawing/2014/main" id="{F34EC864-9814-D22C-89AA-583E2199FF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3194"/>
                <a:ext cx="816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4291" name="Group 19">
            <a:extLst>
              <a:ext uri="{FF2B5EF4-FFF2-40B4-BE49-F238E27FC236}">
                <a16:creationId xmlns:a16="http://schemas.microsoft.com/office/drawing/2014/main" id="{4D4BE81F-8DC3-DF9D-CDD8-2E38E386E1B2}"/>
              </a:ext>
            </a:extLst>
          </p:cNvPr>
          <p:cNvGrpSpPr>
            <a:grpSpLocks/>
          </p:cNvGrpSpPr>
          <p:nvPr/>
        </p:nvGrpSpPr>
        <p:grpSpPr bwMode="auto">
          <a:xfrm>
            <a:off x="5276850" y="4641850"/>
            <a:ext cx="3289300" cy="485775"/>
            <a:chOff x="3324" y="2924"/>
            <a:chExt cx="2072" cy="306"/>
          </a:xfrm>
        </p:grpSpPr>
        <p:sp>
          <p:nvSpPr>
            <p:cNvPr id="54292" name="Text Box 20">
              <a:extLst>
                <a:ext uri="{FF2B5EF4-FFF2-40B4-BE49-F238E27FC236}">
                  <a16:creationId xmlns:a16="http://schemas.microsoft.com/office/drawing/2014/main" id="{28F37197-DB04-6D77-FC7C-17C87F66F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24"/>
              <a:ext cx="1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solidFill>
                    <a:schemeClr val="folHlink"/>
                  </a:solidFill>
                </a:rPr>
                <a:t>Degradation etc.</a:t>
              </a:r>
            </a:p>
          </p:txBody>
        </p:sp>
        <p:grpSp>
          <p:nvGrpSpPr>
            <p:cNvPr id="54293" name="Group 21">
              <a:extLst>
                <a:ext uri="{FF2B5EF4-FFF2-40B4-BE49-F238E27FC236}">
                  <a16:creationId xmlns:a16="http://schemas.microsoft.com/office/drawing/2014/main" id="{7731934F-DE06-271F-E489-CF045313C2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24" y="3128"/>
              <a:ext cx="1098" cy="102"/>
              <a:chOff x="3324" y="3128"/>
              <a:chExt cx="1098" cy="102"/>
            </a:xfrm>
          </p:grpSpPr>
          <p:sp>
            <p:nvSpPr>
              <p:cNvPr id="54294" name="Line 22">
                <a:extLst>
                  <a:ext uri="{FF2B5EF4-FFF2-40B4-BE49-F238E27FC236}">
                    <a16:creationId xmlns:a16="http://schemas.microsoft.com/office/drawing/2014/main" id="{8E306D35-FBE3-B58A-8BC5-7100B10A9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786" y="2816"/>
                <a:ext cx="0" cy="720"/>
              </a:xfrm>
              <a:prstGeom prst="line">
                <a:avLst/>
              </a:prstGeom>
              <a:noFill/>
              <a:ln w="57150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5" name="Oval 23">
                <a:extLst>
                  <a:ext uri="{FF2B5EF4-FFF2-40B4-BE49-F238E27FC236}">
                    <a16:creationId xmlns:a16="http://schemas.microsoft.com/office/drawing/2014/main" id="{CBA4D1D0-B5F1-45FF-8459-5CCF7F338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4" y="3128"/>
                <a:ext cx="102" cy="102"/>
              </a:xfrm>
              <a:prstGeom prst="ellipse">
                <a:avLst/>
              </a:prstGeom>
              <a:solidFill>
                <a:srgbClr val="0000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solidFill>
                      <a:schemeClr val="folHlink"/>
                    </a:solidFill>
                  </a:rPr>
                  <a:t>G</a:t>
                </a:r>
              </a:p>
            </p:txBody>
          </p:sp>
          <p:sp>
            <p:nvSpPr>
              <p:cNvPr id="54296" name="Rectangle 24">
                <a:extLst>
                  <a:ext uri="{FF2B5EF4-FFF2-40B4-BE49-F238E27FC236}">
                    <a16:creationId xmlns:a16="http://schemas.microsoft.com/office/drawing/2014/main" id="{8FE72EC1-80CC-721C-1383-22E943CE4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4" y="3154"/>
                <a:ext cx="278" cy="54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800">
                    <a:solidFill>
                      <a:schemeClr val="folHlink"/>
                    </a:solidFill>
                  </a:rPr>
                  <a:t>AAAAAA</a:t>
                </a:r>
              </a:p>
            </p:txBody>
          </p:sp>
        </p:grpSp>
      </p:grpSp>
      <p:sp>
        <p:nvSpPr>
          <p:cNvPr id="54297" name="Rectangle 25">
            <a:extLst>
              <a:ext uri="{FF2B5EF4-FFF2-40B4-BE49-F238E27FC236}">
                <a16:creationId xmlns:a16="http://schemas.microsoft.com/office/drawing/2014/main" id="{E8512CBA-2931-081B-95EE-B27025C5F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Control of Gene Expression</a:t>
            </a:r>
          </a:p>
        </p:txBody>
      </p:sp>
      <p:grpSp>
        <p:nvGrpSpPr>
          <p:cNvPr id="54298" name="Group 26">
            <a:extLst>
              <a:ext uri="{FF2B5EF4-FFF2-40B4-BE49-F238E27FC236}">
                <a16:creationId xmlns:a16="http://schemas.microsoft.com/office/drawing/2014/main" id="{392785AF-E2AB-D3D5-522A-2D17FF64B6CD}"/>
              </a:ext>
            </a:extLst>
          </p:cNvPr>
          <p:cNvGrpSpPr>
            <a:grpSpLocks/>
          </p:cNvGrpSpPr>
          <p:nvPr/>
        </p:nvGrpSpPr>
        <p:grpSpPr bwMode="auto">
          <a:xfrm>
            <a:off x="1349375" y="4156075"/>
            <a:ext cx="2444750" cy="1057275"/>
            <a:chOff x="850" y="2618"/>
            <a:chExt cx="1540" cy="666"/>
          </a:xfrm>
        </p:grpSpPr>
        <p:grpSp>
          <p:nvGrpSpPr>
            <p:cNvPr id="54299" name="Group 27">
              <a:extLst>
                <a:ext uri="{FF2B5EF4-FFF2-40B4-BE49-F238E27FC236}">
                  <a16:creationId xmlns:a16="http://schemas.microsoft.com/office/drawing/2014/main" id="{9818BAA2-09F9-F96B-3A6D-4192C2009001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796" y="2634"/>
              <a:ext cx="96" cy="1092"/>
              <a:chOff x="2544" y="1740"/>
              <a:chExt cx="96" cy="1092"/>
            </a:xfrm>
          </p:grpSpPr>
          <p:sp>
            <p:nvSpPr>
              <p:cNvPr id="54300" name="Line 28">
                <a:extLst>
                  <a:ext uri="{FF2B5EF4-FFF2-40B4-BE49-F238E27FC236}">
                    <a16:creationId xmlns:a16="http://schemas.microsoft.com/office/drawing/2014/main" id="{83CA8CD1-6127-83BC-6A5F-7C9D383BF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0" cy="72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1" name="Line 29">
                <a:extLst>
                  <a:ext uri="{FF2B5EF4-FFF2-40B4-BE49-F238E27FC236}">
                    <a16:creationId xmlns:a16="http://schemas.microsoft.com/office/drawing/2014/main" id="{E3904471-01BB-318F-A790-7A424ACF07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2112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2" name="Oval 30">
                <a:extLst>
                  <a:ext uri="{FF2B5EF4-FFF2-40B4-BE49-F238E27FC236}">
                    <a16:creationId xmlns:a16="http://schemas.microsoft.com/office/drawing/2014/main" id="{8B621DE7-DE81-CC14-21C3-837F68B4C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544" y="2736"/>
                <a:ext cx="96" cy="96"/>
              </a:xfrm>
              <a:prstGeom prst="ellipse">
                <a:avLst/>
              </a:prstGeom>
              <a:solidFill>
                <a:srgbClr val="F95A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G</a:t>
                </a:r>
              </a:p>
            </p:txBody>
          </p:sp>
          <p:sp>
            <p:nvSpPr>
              <p:cNvPr id="54303" name="Rectangle 31">
                <a:extLst>
                  <a:ext uri="{FF2B5EF4-FFF2-40B4-BE49-F238E27FC236}">
                    <a16:creationId xmlns:a16="http://schemas.microsoft.com/office/drawing/2014/main" id="{B9971D64-B6D4-0A0D-50F2-618EF6C4EF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455" y="1855"/>
                <a:ext cx="278" cy="48"/>
              </a:xfrm>
              <a:prstGeom prst="rect">
                <a:avLst/>
              </a:prstGeom>
              <a:solidFill>
                <a:srgbClr val="6E004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800"/>
                  <a:t>AAAAAA</a:t>
                </a:r>
              </a:p>
            </p:txBody>
          </p:sp>
        </p:grpSp>
        <p:sp>
          <p:nvSpPr>
            <p:cNvPr id="54304" name="AutoShape 32">
              <a:extLst>
                <a:ext uri="{FF2B5EF4-FFF2-40B4-BE49-F238E27FC236}">
                  <a16:creationId xmlns:a16="http://schemas.microsoft.com/office/drawing/2014/main" id="{3F8338AF-F6EC-E64D-6BEC-4B5E45882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618"/>
              <a:ext cx="768" cy="480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Text Box 33">
              <a:extLst>
                <a:ext uri="{FF2B5EF4-FFF2-40B4-BE49-F238E27FC236}">
                  <a16:creationId xmlns:a16="http://schemas.microsoft.com/office/drawing/2014/main" id="{E09D0ABA-A6A7-C322-9F4C-C45370C91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0" y="2680"/>
              <a:ext cx="84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altLang="en-US" sz="2000" b="1">
                  <a:solidFill>
                    <a:srgbClr val="000B3F"/>
                  </a:solidFill>
                </a:rPr>
                <a:t>RNA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en-US" sz="2000" b="1">
                  <a:solidFill>
                    <a:srgbClr val="000B3F"/>
                  </a:solidFill>
                </a:rPr>
                <a:t>Processing</a:t>
              </a:r>
            </a:p>
          </p:txBody>
        </p:sp>
        <p:sp>
          <p:nvSpPr>
            <p:cNvPr id="54306" name="Text Box 34">
              <a:extLst>
                <a:ext uri="{FF2B5EF4-FFF2-40B4-BE49-F238E27FC236}">
                  <a16:creationId xmlns:a16="http://schemas.microsoft.com/office/drawing/2014/main" id="{A528773D-D97C-3E83-E902-F9ABA54A5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3072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mRNA</a:t>
              </a:r>
            </a:p>
          </p:txBody>
        </p:sp>
      </p:grpSp>
      <p:grpSp>
        <p:nvGrpSpPr>
          <p:cNvPr id="54307" name="Group 35">
            <a:extLst>
              <a:ext uri="{FF2B5EF4-FFF2-40B4-BE49-F238E27FC236}">
                <a16:creationId xmlns:a16="http://schemas.microsoft.com/office/drawing/2014/main" id="{6F01B677-77BC-B6E7-0778-69C8CE6F35AD}"/>
              </a:ext>
            </a:extLst>
          </p:cNvPr>
          <p:cNvGrpSpPr>
            <a:grpSpLocks/>
          </p:cNvGrpSpPr>
          <p:nvPr/>
        </p:nvGrpSpPr>
        <p:grpSpPr bwMode="auto">
          <a:xfrm>
            <a:off x="1562100" y="3238500"/>
            <a:ext cx="2263775" cy="1020763"/>
            <a:chOff x="984" y="2040"/>
            <a:chExt cx="1426" cy="643"/>
          </a:xfrm>
        </p:grpSpPr>
        <p:grpSp>
          <p:nvGrpSpPr>
            <p:cNvPr id="54308" name="Group 36">
              <a:extLst>
                <a:ext uri="{FF2B5EF4-FFF2-40B4-BE49-F238E27FC236}">
                  <a16:creationId xmlns:a16="http://schemas.microsoft.com/office/drawing/2014/main" id="{5A293FC5-3CC5-788C-7A8E-6DA5E14E21D3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872" y="2042"/>
              <a:ext cx="0" cy="1056"/>
              <a:chOff x="3744" y="1872"/>
              <a:chExt cx="0" cy="1056"/>
            </a:xfrm>
          </p:grpSpPr>
          <p:sp>
            <p:nvSpPr>
              <p:cNvPr id="54309" name="Line 37">
                <a:extLst>
                  <a:ext uri="{FF2B5EF4-FFF2-40B4-BE49-F238E27FC236}">
                    <a16:creationId xmlns:a16="http://schemas.microsoft.com/office/drawing/2014/main" id="{BF2D384F-23DF-6571-05FA-E64971D8EC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4" y="1872"/>
                <a:ext cx="0" cy="1056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0" name="Line 38">
                <a:extLst>
                  <a:ext uri="{FF2B5EF4-FFF2-40B4-BE49-F238E27FC236}">
                    <a16:creationId xmlns:a16="http://schemas.microsoft.com/office/drawing/2014/main" id="{238AD0F9-89C2-AA2E-AB6F-B6BC2D73B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4" y="1968"/>
                <a:ext cx="0" cy="864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1" name="Line 39">
                <a:extLst>
                  <a:ext uri="{FF2B5EF4-FFF2-40B4-BE49-F238E27FC236}">
                    <a16:creationId xmlns:a16="http://schemas.microsoft.com/office/drawing/2014/main" id="{88FC04D6-30EC-BA7B-2AA6-7F682CDEBB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4" y="2544"/>
                <a:ext cx="0" cy="144"/>
              </a:xfrm>
              <a:prstGeom prst="line">
                <a:avLst/>
              </a:prstGeom>
              <a:noFill/>
              <a:ln w="76200">
                <a:solidFill>
                  <a:srgbClr val="CECEC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2" name="Line 40">
                <a:extLst>
                  <a:ext uri="{FF2B5EF4-FFF2-40B4-BE49-F238E27FC236}">
                    <a16:creationId xmlns:a16="http://schemas.microsoft.com/office/drawing/2014/main" id="{78C4B3BA-C956-3101-9C94-AA3E35B17A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4" y="2160"/>
                <a:ext cx="0" cy="192"/>
              </a:xfrm>
              <a:prstGeom prst="line">
                <a:avLst/>
              </a:prstGeom>
              <a:noFill/>
              <a:ln w="76200">
                <a:solidFill>
                  <a:srgbClr val="CECEC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13" name="AutoShape 41">
              <a:extLst>
                <a:ext uri="{FF2B5EF4-FFF2-40B4-BE49-F238E27FC236}">
                  <a16:creationId xmlns:a16="http://schemas.microsoft.com/office/drawing/2014/main" id="{A3D76886-8E6E-A232-1039-36A8BB47D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040"/>
              <a:ext cx="768" cy="480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Text Box 42">
              <a:extLst>
                <a:ext uri="{FF2B5EF4-FFF2-40B4-BE49-F238E27FC236}">
                  <a16:creationId xmlns:a16="http://schemas.microsoft.com/office/drawing/2014/main" id="{BD35B6BB-E087-56CA-8FD6-4195B93A51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4" y="2471"/>
              <a:ext cx="3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RNA</a:t>
              </a:r>
            </a:p>
          </p:txBody>
        </p:sp>
        <p:sp>
          <p:nvSpPr>
            <p:cNvPr id="54315" name="Text Box 43">
              <a:extLst>
                <a:ext uri="{FF2B5EF4-FFF2-40B4-BE49-F238E27FC236}">
                  <a16:creationId xmlns:a16="http://schemas.microsoft.com/office/drawing/2014/main" id="{EB0698BA-909B-ADE1-4E3C-3D4A20412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208"/>
              <a:ext cx="10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Transcription</a:t>
              </a:r>
            </a:p>
          </p:txBody>
        </p:sp>
      </p:grpSp>
      <p:grpSp>
        <p:nvGrpSpPr>
          <p:cNvPr id="54316" name="Group 44">
            <a:extLst>
              <a:ext uri="{FF2B5EF4-FFF2-40B4-BE49-F238E27FC236}">
                <a16:creationId xmlns:a16="http://schemas.microsoft.com/office/drawing/2014/main" id="{9A199D97-5B15-2A0C-4AAD-92EDFE923CB6}"/>
              </a:ext>
            </a:extLst>
          </p:cNvPr>
          <p:cNvGrpSpPr>
            <a:grpSpLocks/>
          </p:cNvGrpSpPr>
          <p:nvPr/>
        </p:nvGrpSpPr>
        <p:grpSpPr bwMode="auto">
          <a:xfrm>
            <a:off x="4341813" y="2324100"/>
            <a:ext cx="1443037" cy="987425"/>
            <a:chOff x="2735" y="1464"/>
            <a:chExt cx="909" cy="622"/>
          </a:xfrm>
        </p:grpSpPr>
        <p:sp>
          <p:nvSpPr>
            <p:cNvPr id="54317" name="Text Box 45">
              <a:extLst>
                <a:ext uri="{FF2B5EF4-FFF2-40B4-BE49-F238E27FC236}">
                  <a16:creationId xmlns:a16="http://schemas.microsoft.com/office/drawing/2014/main" id="{9FBF0EB9-A810-E309-9B7E-CA5875B01E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74">
              <a:off x="3036" y="1464"/>
              <a:ext cx="6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Nuclear </a:t>
              </a:r>
            </a:p>
            <a:p>
              <a:r>
                <a:rPr lang="en-US" altLang="en-US" sz="1800"/>
                <a:t>pores</a:t>
              </a:r>
            </a:p>
          </p:txBody>
        </p:sp>
        <p:sp>
          <p:nvSpPr>
            <p:cNvPr id="54318" name="Line 46">
              <a:extLst>
                <a:ext uri="{FF2B5EF4-FFF2-40B4-BE49-F238E27FC236}">
                  <a16:creationId xmlns:a16="http://schemas.microsoft.com/office/drawing/2014/main" id="{43C7BC17-020E-0223-3722-5C1306BA9C1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74" flipH="1">
              <a:off x="2880" y="1715"/>
              <a:ext cx="181" cy="1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9" name="Line 47">
              <a:extLst>
                <a:ext uri="{FF2B5EF4-FFF2-40B4-BE49-F238E27FC236}">
                  <a16:creationId xmlns:a16="http://schemas.microsoft.com/office/drawing/2014/main" id="{DDCFE707-ECDB-AF1E-B99E-2EFD410D6F5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74" flipH="1">
              <a:off x="2735" y="1583"/>
              <a:ext cx="322" cy="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0" name="Line 48">
              <a:extLst>
                <a:ext uri="{FF2B5EF4-FFF2-40B4-BE49-F238E27FC236}">
                  <a16:creationId xmlns:a16="http://schemas.microsoft.com/office/drawing/2014/main" id="{0A066FA8-9A09-0DE1-CA92-1C3BC87247B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74" flipH="1">
              <a:off x="2976" y="1872"/>
              <a:ext cx="136" cy="2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321" name="Group 49">
            <a:extLst>
              <a:ext uri="{FF2B5EF4-FFF2-40B4-BE49-F238E27FC236}">
                <a16:creationId xmlns:a16="http://schemas.microsoft.com/office/drawing/2014/main" id="{64ACB0B1-BDA8-3EE7-807D-302CF08CF22E}"/>
              </a:ext>
            </a:extLst>
          </p:cNvPr>
          <p:cNvGrpSpPr>
            <a:grpSpLocks/>
          </p:cNvGrpSpPr>
          <p:nvPr/>
        </p:nvGrpSpPr>
        <p:grpSpPr bwMode="auto">
          <a:xfrm rot="-9270146">
            <a:off x="6811963" y="3933825"/>
            <a:ext cx="228600" cy="228600"/>
            <a:chOff x="4800" y="1488"/>
            <a:chExt cx="144" cy="144"/>
          </a:xfrm>
        </p:grpSpPr>
        <p:sp>
          <p:nvSpPr>
            <p:cNvPr id="54322" name="Line 50">
              <a:extLst>
                <a:ext uri="{FF2B5EF4-FFF2-40B4-BE49-F238E27FC236}">
                  <a16:creationId xmlns:a16="http://schemas.microsoft.com/office/drawing/2014/main" id="{654D0CDC-E918-9EAD-675D-443D8D68B1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48" y="1536"/>
              <a:ext cx="9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3" name="Line 51">
              <a:extLst>
                <a:ext uri="{FF2B5EF4-FFF2-40B4-BE49-F238E27FC236}">
                  <a16:creationId xmlns:a16="http://schemas.microsoft.com/office/drawing/2014/main" id="{79CBF24C-7E19-0CD4-9A55-323127B2FD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6" y="148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4" name="Line 52">
              <a:extLst>
                <a:ext uri="{FF2B5EF4-FFF2-40B4-BE49-F238E27FC236}">
                  <a16:creationId xmlns:a16="http://schemas.microsoft.com/office/drawing/2014/main" id="{92EC4740-8848-C4B7-4F28-BA649DA21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158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325" name="Group 53">
            <a:extLst>
              <a:ext uri="{FF2B5EF4-FFF2-40B4-BE49-F238E27FC236}">
                <a16:creationId xmlns:a16="http://schemas.microsoft.com/office/drawing/2014/main" id="{088D8124-2038-9EFD-EBFC-7668D9462D38}"/>
              </a:ext>
            </a:extLst>
          </p:cNvPr>
          <p:cNvGrpSpPr>
            <a:grpSpLocks/>
          </p:cNvGrpSpPr>
          <p:nvPr/>
        </p:nvGrpSpPr>
        <p:grpSpPr bwMode="auto">
          <a:xfrm>
            <a:off x="6570663" y="3048000"/>
            <a:ext cx="228600" cy="228600"/>
            <a:chOff x="4800" y="1488"/>
            <a:chExt cx="144" cy="144"/>
          </a:xfrm>
        </p:grpSpPr>
        <p:sp>
          <p:nvSpPr>
            <p:cNvPr id="54326" name="Line 54">
              <a:extLst>
                <a:ext uri="{FF2B5EF4-FFF2-40B4-BE49-F238E27FC236}">
                  <a16:creationId xmlns:a16="http://schemas.microsoft.com/office/drawing/2014/main" id="{4D781E1B-233D-512C-3D3E-878CED9F3D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48" y="1536"/>
              <a:ext cx="96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7" name="Line 55">
              <a:extLst>
                <a:ext uri="{FF2B5EF4-FFF2-40B4-BE49-F238E27FC236}">
                  <a16:creationId xmlns:a16="http://schemas.microsoft.com/office/drawing/2014/main" id="{67D6C57E-3619-9122-A4C1-90C2BF4C8F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6" y="148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8" name="Line 56">
              <a:extLst>
                <a:ext uri="{FF2B5EF4-FFF2-40B4-BE49-F238E27FC236}">
                  <a16:creationId xmlns:a16="http://schemas.microsoft.com/office/drawing/2014/main" id="{74775FA1-47DA-C538-9A29-BD0F5A91C7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158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329" name="Group 57">
            <a:extLst>
              <a:ext uri="{FF2B5EF4-FFF2-40B4-BE49-F238E27FC236}">
                <a16:creationId xmlns:a16="http://schemas.microsoft.com/office/drawing/2014/main" id="{474060E4-F802-C049-528F-909B9C7B493B}"/>
              </a:ext>
            </a:extLst>
          </p:cNvPr>
          <p:cNvGrpSpPr>
            <a:grpSpLocks/>
          </p:cNvGrpSpPr>
          <p:nvPr/>
        </p:nvGrpSpPr>
        <p:grpSpPr bwMode="auto">
          <a:xfrm>
            <a:off x="5443538" y="3311525"/>
            <a:ext cx="1593850" cy="2220913"/>
            <a:chOff x="3429" y="2086"/>
            <a:chExt cx="1004" cy="1399"/>
          </a:xfrm>
        </p:grpSpPr>
        <p:grpSp>
          <p:nvGrpSpPr>
            <p:cNvPr id="54330" name="Group 58">
              <a:extLst>
                <a:ext uri="{FF2B5EF4-FFF2-40B4-BE49-F238E27FC236}">
                  <a16:creationId xmlns:a16="http://schemas.microsoft.com/office/drawing/2014/main" id="{19F24F57-EE59-6351-7DA2-C547A8C73E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9" y="2086"/>
              <a:ext cx="648" cy="1278"/>
              <a:chOff x="3476" y="2086"/>
              <a:chExt cx="648" cy="1278"/>
            </a:xfrm>
          </p:grpSpPr>
          <p:grpSp>
            <p:nvGrpSpPr>
              <p:cNvPr id="54331" name="Group 59">
                <a:extLst>
                  <a:ext uri="{FF2B5EF4-FFF2-40B4-BE49-F238E27FC236}">
                    <a16:creationId xmlns:a16="http://schemas.microsoft.com/office/drawing/2014/main" id="{CDD3715F-1E58-FE16-8118-74CAE18E4D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372578">
                <a:off x="3195" y="2367"/>
                <a:ext cx="1210" cy="648"/>
                <a:chOff x="912" y="2112"/>
                <a:chExt cx="2480" cy="1328"/>
              </a:xfrm>
            </p:grpSpPr>
            <p:grpSp>
              <p:nvGrpSpPr>
                <p:cNvPr id="54332" name="Group 60">
                  <a:extLst>
                    <a:ext uri="{FF2B5EF4-FFF2-40B4-BE49-F238E27FC236}">
                      <a16:creationId xmlns:a16="http://schemas.microsoft.com/office/drawing/2014/main" id="{E0FD01EA-A732-CCE4-ECA4-7A28E79662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12" y="2112"/>
                  <a:ext cx="1872" cy="951"/>
                  <a:chOff x="912" y="2112"/>
                  <a:chExt cx="1872" cy="951"/>
                </a:xfrm>
              </p:grpSpPr>
              <p:sp>
                <p:nvSpPr>
                  <p:cNvPr id="54333" name="Freeform 61">
                    <a:extLst>
                      <a:ext uri="{FF2B5EF4-FFF2-40B4-BE49-F238E27FC236}">
                        <a16:creationId xmlns:a16="http://schemas.microsoft.com/office/drawing/2014/main" id="{FBA3B698-FFD9-4E57-F2B4-4A12E569D00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28" y="2168"/>
                    <a:ext cx="1856" cy="895"/>
                  </a:xfrm>
                  <a:custGeom>
                    <a:avLst/>
                    <a:gdLst>
                      <a:gd name="T0" fmla="*/ 1856 w 1856"/>
                      <a:gd name="T1" fmla="*/ 856 h 895"/>
                      <a:gd name="T2" fmla="*/ 1568 w 1856"/>
                      <a:gd name="T3" fmla="*/ 856 h 895"/>
                      <a:gd name="T4" fmla="*/ 1328 w 1856"/>
                      <a:gd name="T5" fmla="*/ 616 h 895"/>
                      <a:gd name="T6" fmla="*/ 1040 w 1856"/>
                      <a:gd name="T7" fmla="*/ 376 h 895"/>
                      <a:gd name="T8" fmla="*/ 512 w 1856"/>
                      <a:gd name="T9" fmla="*/ 280 h 895"/>
                      <a:gd name="T10" fmla="*/ 80 w 1856"/>
                      <a:gd name="T11" fmla="*/ 40 h 895"/>
                      <a:gd name="T12" fmla="*/ 32 w 1856"/>
                      <a:gd name="T13" fmla="*/ 40 h 8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856" h="895">
                        <a:moveTo>
                          <a:pt x="1856" y="856"/>
                        </a:moveTo>
                        <a:cubicBezTo>
                          <a:pt x="1755" y="875"/>
                          <a:pt x="1655" y="895"/>
                          <a:pt x="1568" y="856"/>
                        </a:cubicBezTo>
                        <a:cubicBezTo>
                          <a:pt x="1480" y="816"/>
                          <a:pt x="1416" y="696"/>
                          <a:pt x="1328" y="616"/>
                        </a:cubicBezTo>
                        <a:cubicBezTo>
                          <a:pt x="1240" y="536"/>
                          <a:pt x="1176" y="432"/>
                          <a:pt x="1040" y="376"/>
                        </a:cubicBezTo>
                        <a:cubicBezTo>
                          <a:pt x="904" y="320"/>
                          <a:pt x="671" y="335"/>
                          <a:pt x="512" y="280"/>
                        </a:cubicBezTo>
                        <a:cubicBezTo>
                          <a:pt x="352" y="224"/>
                          <a:pt x="160" y="80"/>
                          <a:pt x="80" y="40"/>
                        </a:cubicBezTo>
                        <a:cubicBezTo>
                          <a:pt x="0" y="0"/>
                          <a:pt x="16" y="20"/>
                          <a:pt x="32" y="40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rgbClr val="6600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34" name="Oval 62">
                    <a:extLst>
                      <a:ext uri="{FF2B5EF4-FFF2-40B4-BE49-F238E27FC236}">
                        <a16:creationId xmlns:a16="http://schemas.microsoft.com/office/drawing/2014/main" id="{D24DCF31-44DA-5476-5F5F-4023FB406E7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02" y="2379"/>
                    <a:ext cx="192" cy="192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35" name="AutoShape 63">
                    <a:extLst>
                      <a:ext uri="{FF2B5EF4-FFF2-40B4-BE49-F238E27FC236}">
                        <a16:creationId xmlns:a16="http://schemas.microsoft.com/office/drawing/2014/main" id="{7ACE4EC4-CD31-5EB3-E7A7-1181DF80990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112"/>
                    <a:ext cx="240" cy="228"/>
                  </a:xfrm>
                  <a:prstGeom prst="pentagon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36" name="AutoShape 64">
                    <a:extLst>
                      <a:ext uri="{FF2B5EF4-FFF2-40B4-BE49-F238E27FC236}">
                        <a16:creationId xmlns:a16="http://schemas.microsoft.com/office/drawing/2014/main" id="{AD9EB495-C2B4-BAE5-5115-D51A435B48F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759" y="2373"/>
                    <a:ext cx="288" cy="288"/>
                  </a:xfrm>
                  <a:prstGeom prst="diamond">
                    <a:avLst/>
                  </a:prstGeom>
                  <a:solidFill>
                    <a:srgbClr val="99CC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37" name="Rectangle 65">
                    <a:extLst>
                      <a:ext uri="{FF2B5EF4-FFF2-40B4-BE49-F238E27FC236}">
                        <a16:creationId xmlns:a16="http://schemas.microsoft.com/office/drawing/2014/main" id="{1FCA7EB8-22A1-E92A-FF22-776980AC30E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25" y="2273"/>
                    <a:ext cx="192" cy="192"/>
                  </a:xfrm>
                  <a:prstGeom prst="rect">
                    <a:avLst/>
                  </a:prstGeom>
                  <a:solidFill>
                    <a:srgbClr val="FF66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38" name="AutoShape 66">
                    <a:extLst>
                      <a:ext uri="{FF2B5EF4-FFF2-40B4-BE49-F238E27FC236}">
                        <a16:creationId xmlns:a16="http://schemas.microsoft.com/office/drawing/2014/main" id="{E749BF8E-303B-F361-CA8E-6CD17E1B5EB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46" y="2536"/>
                    <a:ext cx="240" cy="20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3333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39" name="AutoShape 67">
                    <a:extLst>
                      <a:ext uri="{FF2B5EF4-FFF2-40B4-BE49-F238E27FC236}">
                        <a16:creationId xmlns:a16="http://schemas.microsoft.com/office/drawing/2014/main" id="{FCCBD04B-557A-9FE7-118D-8DAA9584B1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2832"/>
                    <a:ext cx="288" cy="217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FF99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4340" name="Group 68">
                  <a:extLst>
                    <a:ext uri="{FF2B5EF4-FFF2-40B4-BE49-F238E27FC236}">
                      <a16:creationId xmlns:a16="http://schemas.microsoft.com/office/drawing/2014/main" id="{F528EBDF-FAA1-52E1-F523-21AE6F95D61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22" y="2559"/>
                  <a:ext cx="770" cy="881"/>
                  <a:chOff x="2622" y="2559"/>
                  <a:chExt cx="770" cy="881"/>
                </a:xfrm>
              </p:grpSpPr>
              <p:sp>
                <p:nvSpPr>
                  <p:cNvPr id="54341" name="Freeform 69">
                    <a:extLst>
                      <a:ext uri="{FF2B5EF4-FFF2-40B4-BE49-F238E27FC236}">
                        <a16:creationId xmlns:a16="http://schemas.microsoft.com/office/drawing/2014/main" id="{3428FEF7-AAAC-7F4E-9FA1-ECEA69C0C4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18028608">
                    <a:off x="2576" y="2605"/>
                    <a:ext cx="672" cy="579"/>
                  </a:xfrm>
                  <a:custGeom>
                    <a:avLst/>
                    <a:gdLst>
                      <a:gd name="T0" fmla="*/ 384 w 1399"/>
                      <a:gd name="T1" fmla="*/ 1064 h 1119"/>
                      <a:gd name="T2" fmla="*/ 96 w 1399"/>
                      <a:gd name="T3" fmla="*/ 920 h 1119"/>
                      <a:gd name="T4" fmla="*/ 96 w 1399"/>
                      <a:gd name="T5" fmla="*/ 488 h 1119"/>
                      <a:gd name="T6" fmla="*/ 672 w 1399"/>
                      <a:gd name="T7" fmla="*/ 8 h 1119"/>
                      <a:gd name="T8" fmla="*/ 1296 w 1399"/>
                      <a:gd name="T9" fmla="*/ 440 h 1119"/>
                      <a:gd name="T10" fmla="*/ 1248 w 1399"/>
                      <a:gd name="T11" fmla="*/ 1016 h 1119"/>
                      <a:gd name="T12" fmla="*/ 384 w 1399"/>
                      <a:gd name="T13" fmla="*/ 1064 h 11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99" h="1119">
                        <a:moveTo>
                          <a:pt x="384" y="1064"/>
                        </a:moveTo>
                        <a:cubicBezTo>
                          <a:pt x="192" y="1048"/>
                          <a:pt x="144" y="1016"/>
                          <a:pt x="96" y="920"/>
                        </a:cubicBezTo>
                        <a:cubicBezTo>
                          <a:pt x="48" y="824"/>
                          <a:pt x="0" y="639"/>
                          <a:pt x="96" y="488"/>
                        </a:cubicBezTo>
                        <a:cubicBezTo>
                          <a:pt x="191" y="336"/>
                          <a:pt x="472" y="15"/>
                          <a:pt x="672" y="8"/>
                        </a:cubicBezTo>
                        <a:cubicBezTo>
                          <a:pt x="871" y="0"/>
                          <a:pt x="1200" y="272"/>
                          <a:pt x="1296" y="440"/>
                        </a:cubicBezTo>
                        <a:cubicBezTo>
                          <a:pt x="1391" y="607"/>
                          <a:pt x="1399" y="912"/>
                          <a:pt x="1248" y="1016"/>
                        </a:cubicBezTo>
                        <a:cubicBezTo>
                          <a:pt x="1096" y="1119"/>
                          <a:pt x="576" y="1080"/>
                          <a:pt x="384" y="106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C990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42" name="Freeform 70">
                    <a:extLst>
                      <a:ext uri="{FF2B5EF4-FFF2-40B4-BE49-F238E27FC236}">
                        <a16:creationId xmlns:a16="http://schemas.microsoft.com/office/drawing/2014/main" id="{754E43E0-7CC3-8A5D-1CBA-46A66125A36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18028608">
                    <a:off x="2918" y="2966"/>
                    <a:ext cx="688" cy="260"/>
                  </a:xfrm>
                  <a:custGeom>
                    <a:avLst/>
                    <a:gdLst>
                      <a:gd name="T0" fmla="*/ 200 w 1431"/>
                      <a:gd name="T1" fmla="*/ 16 h 503"/>
                      <a:gd name="T2" fmla="*/ 56 w 1431"/>
                      <a:gd name="T3" fmla="*/ 112 h 503"/>
                      <a:gd name="T4" fmla="*/ 8 w 1431"/>
                      <a:gd name="T5" fmla="*/ 256 h 503"/>
                      <a:gd name="T6" fmla="*/ 104 w 1431"/>
                      <a:gd name="T7" fmla="*/ 400 h 503"/>
                      <a:gd name="T8" fmla="*/ 392 w 1431"/>
                      <a:gd name="T9" fmla="*/ 496 h 503"/>
                      <a:gd name="T10" fmla="*/ 632 w 1431"/>
                      <a:gd name="T11" fmla="*/ 400 h 503"/>
                      <a:gd name="T12" fmla="*/ 1160 w 1431"/>
                      <a:gd name="T13" fmla="*/ 496 h 503"/>
                      <a:gd name="T14" fmla="*/ 1400 w 1431"/>
                      <a:gd name="T15" fmla="*/ 352 h 503"/>
                      <a:gd name="T16" fmla="*/ 1352 w 1431"/>
                      <a:gd name="T17" fmla="*/ 112 h 503"/>
                      <a:gd name="T18" fmla="*/ 1016 w 1431"/>
                      <a:gd name="T19" fmla="*/ 16 h 503"/>
                      <a:gd name="T20" fmla="*/ 200 w 1431"/>
                      <a:gd name="T21" fmla="*/ 16 h 5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431" h="503">
                        <a:moveTo>
                          <a:pt x="200" y="16"/>
                        </a:moveTo>
                        <a:cubicBezTo>
                          <a:pt x="40" y="32"/>
                          <a:pt x="88" y="72"/>
                          <a:pt x="56" y="112"/>
                        </a:cubicBezTo>
                        <a:cubicBezTo>
                          <a:pt x="24" y="152"/>
                          <a:pt x="0" y="208"/>
                          <a:pt x="8" y="256"/>
                        </a:cubicBezTo>
                        <a:cubicBezTo>
                          <a:pt x="16" y="304"/>
                          <a:pt x="40" y="360"/>
                          <a:pt x="104" y="400"/>
                        </a:cubicBezTo>
                        <a:cubicBezTo>
                          <a:pt x="167" y="439"/>
                          <a:pt x="304" y="496"/>
                          <a:pt x="392" y="496"/>
                        </a:cubicBezTo>
                        <a:cubicBezTo>
                          <a:pt x="480" y="496"/>
                          <a:pt x="504" y="400"/>
                          <a:pt x="632" y="400"/>
                        </a:cubicBezTo>
                        <a:cubicBezTo>
                          <a:pt x="760" y="400"/>
                          <a:pt x="1032" y="503"/>
                          <a:pt x="1160" y="496"/>
                        </a:cubicBezTo>
                        <a:cubicBezTo>
                          <a:pt x="1287" y="488"/>
                          <a:pt x="1368" y="415"/>
                          <a:pt x="1400" y="352"/>
                        </a:cubicBezTo>
                        <a:cubicBezTo>
                          <a:pt x="1431" y="288"/>
                          <a:pt x="1416" y="168"/>
                          <a:pt x="1352" y="112"/>
                        </a:cubicBezTo>
                        <a:cubicBezTo>
                          <a:pt x="1288" y="56"/>
                          <a:pt x="1208" y="32"/>
                          <a:pt x="1016" y="16"/>
                        </a:cubicBezTo>
                        <a:cubicBezTo>
                          <a:pt x="824" y="0"/>
                          <a:pt x="360" y="0"/>
                          <a:pt x="200" y="16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C990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C99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4343" name="Text Box 71">
                <a:extLst>
                  <a:ext uri="{FF2B5EF4-FFF2-40B4-BE49-F238E27FC236}">
                    <a16:creationId xmlns:a16="http://schemas.microsoft.com/office/drawing/2014/main" id="{A1AB8D36-05D2-103A-5C3B-EAC9FB71A7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372578">
                <a:off x="3722" y="3017"/>
                <a:ext cx="52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b="1"/>
                  <a:t>Ribosome</a:t>
                </a:r>
                <a:endParaRPr lang="en-US" altLang="en-US" sz="1600" b="1"/>
              </a:p>
            </p:txBody>
          </p:sp>
        </p:grpSp>
        <p:sp>
          <p:nvSpPr>
            <p:cNvPr id="54344" name="Text Box 72">
              <a:extLst>
                <a:ext uri="{FF2B5EF4-FFF2-40B4-BE49-F238E27FC236}">
                  <a16:creationId xmlns:a16="http://schemas.microsoft.com/office/drawing/2014/main" id="{4ED22834-FFB7-BB1A-5333-8824AE5271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0" y="3235"/>
              <a:ext cx="8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Translation</a:t>
              </a:r>
            </a:p>
          </p:txBody>
        </p:sp>
      </p:grpSp>
      <p:sp>
        <p:nvSpPr>
          <p:cNvPr id="54345" name="Text Box 73">
            <a:extLst>
              <a:ext uri="{FF2B5EF4-FFF2-40B4-BE49-F238E27FC236}">
                <a16:creationId xmlns:a16="http://schemas.microsoft.com/office/drawing/2014/main" id="{A0AD4DA8-6289-B899-18B1-4B6E65E7F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438400"/>
            <a:ext cx="1312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/>
              <a:t>Packaging</a:t>
            </a:r>
          </a:p>
        </p:txBody>
      </p:sp>
      <p:grpSp>
        <p:nvGrpSpPr>
          <p:cNvPr id="54346" name="Group 74">
            <a:extLst>
              <a:ext uri="{FF2B5EF4-FFF2-40B4-BE49-F238E27FC236}">
                <a16:creationId xmlns:a16="http://schemas.microsoft.com/office/drawing/2014/main" id="{2AF42692-39F7-EC6B-9542-686DFD884285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200400"/>
            <a:ext cx="1546225" cy="1319213"/>
            <a:chOff x="4391" y="1819"/>
            <a:chExt cx="974" cy="831"/>
          </a:xfrm>
        </p:grpSpPr>
        <p:grpSp>
          <p:nvGrpSpPr>
            <p:cNvPr id="54347" name="Group 75">
              <a:extLst>
                <a:ext uri="{FF2B5EF4-FFF2-40B4-BE49-F238E27FC236}">
                  <a16:creationId xmlns:a16="http://schemas.microsoft.com/office/drawing/2014/main" id="{2F579356-540B-2756-9DF0-B900C29D25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1819"/>
              <a:ext cx="949" cy="831"/>
              <a:chOff x="4416" y="1819"/>
              <a:chExt cx="949" cy="831"/>
            </a:xfrm>
          </p:grpSpPr>
          <p:sp>
            <p:nvSpPr>
              <p:cNvPr id="54348" name="Text Box 76">
                <a:extLst>
                  <a:ext uri="{FF2B5EF4-FFF2-40B4-BE49-F238E27FC236}">
                    <a16:creationId xmlns:a16="http://schemas.microsoft.com/office/drawing/2014/main" id="{7D401D6D-F853-1B2C-F9B9-6E132F8A75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400"/>
                <a:ext cx="94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Modification</a:t>
                </a:r>
              </a:p>
            </p:txBody>
          </p:sp>
          <p:grpSp>
            <p:nvGrpSpPr>
              <p:cNvPr id="54349" name="Group 77">
                <a:extLst>
                  <a:ext uri="{FF2B5EF4-FFF2-40B4-BE49-F238E27FC236}">
                    <a16:creationId xmlns:a16="http://schemas.microsoft.com/office/drawing/2014/main" id="{63E68BB7-8607-1617-90E3-8D0202802D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42" y="1819"/>
                <a:ext cx="440" cy="457"/>
                <a:chOff x="5291" y="1317"/>
                <a:chExt cx="440" cy="457"/>
              </a:xfrm>
            </p:grpSpPr>
            <p:sp>
              <p:nvSpPr>
                <p:cNvPr id="54350" name="Freeform 78">
                  <a:extLst>
                    <a:ext uri="{FF2B5EF4-FFF2-40B4-BE49-F238E27FC236}">
                      <a16:creationId xmlns:a16="http://schemas.microsoft.com/office/drawing/2014/main" id="{624CB1A8-62C2-BDD6-3D8B-D3A85FEA88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91" y="1376"/>
                  <a:ext cx="440" cy="353"/>
                </a:xfrm>
                <a:custGeom>
                  <a:avLst/>
                  <a:gdLst>
                    <a:gd name="T0" fmla="*/ 440 w 440"/>
                    <a:gd name="T1" fmla="*/ 0 h 353"/>
                    <a:gd name="T2" fmla="*/ 317 w 440"/>
                    <a:gd name="T3" fmla="*/ 13 h 353"/>
                    <a:gd name="T4" fmla="*/ 210 w 440"/>
                    <a:gd name="T5" fmla="*/ 35 h 353"/>
                    <a:gd name="T6" fmla="*/ 149 w 440"/>
                    <a:gd name="T7" fmla="*/ 77 h 353"/>
                    <a:gd name="T8" fmla="*/ 122 w 440"/>
                    <a:gd name="T9" fmla="*/ 120 h 353"/>
                    <a:gd name="T10" fmla="*/ 192 w 440"/>
                    <a:gd name="T11" fmla="*/ 187 h 353"/>
                    <a:gd name="T12" fmla="*/ 264 w 440"/>
                    <a:gd name="T13" fmla="*/ 197 h 353"/>
                    <a:gd name="T14" fmla="*/ 288 w 440"/>
                    <a:gd name="T15" fmla="*/ 205 h 353"/>
                    <a:gd name="T16" fmla="*/ 328 w 440"/>
                    <a:gd name="T17" fmla="*/ 248 h 353"/>
                    <a:gd name="T18" fmla="*/ 314 w 440"/>
                    <a:gd name="T19" fmla="*/ 291 h 353"/>
                    <a:gd name="T20" fmla="*/ 277 w 440"/>
                    <a:gd name="T21" fmla="*/ 325 h 353"/>
                    <a:gd name="T22" fmla="*/ 216 w 440"/>
                    <a:gd name="T23" fmla="*/ 352 h 353"/>
                    <a:gd name="T24" fmla="*/ 165 w 440"/>
                    <a:gd name="T25" fmla="*/ 352 h 353"/>
                    <a:gd name="T26" fmla="*/ 146 w 440"/>
                    <a:gd name="T27" fmla="*/ 347 h 353"/>
                    <a:gd name="T28" fmla="*/ 112 w 440"/>
                    <a:gd name="T29" fmla="*/ 339 h 353"/>
                    <a:gd name="T30" fmla="*/ 66 w 440"/>
                    <a:gd name="T31" fmla="*/ 312 h 353"/>
                    <a:gd name="T32" fmla="*/ 37 w 440"/>
                    <a:gd name="T33" fmla="*/ 291 h 353"/>
                    <a:gd name="T34" fmla="*/ 0 w 440"/>
                    <a:gd name="T35" fmla="*/ 261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40" h="353">
                      <a:moveTo>
                        <a:pt x="440" y="0"/>
                      </a:moveTo>
                      <a:cubicBezTo>
                        <a:pt x="398" y="3"/>
                        <a:pt x="358" y="10"/>
                        <a:pt x="317" y="13"/>
                      </a:cubicBezTo>
                      <a:cubicBezTo>
                        <a:pt x="284" y="20"/>
                        <a:pt x="240" y="18"/>
                        <a:pt x="210" y="35"/>
                      </a:cubicBezTo>
                      <a:cubicBezTo>
                        <a:pt x="188" y="46"/>
                        <a:pt x="173" y="70"/>
                        <a:pt x="149" y="77"/>
                      </a:cubicBezTo>
                      <a:cubicBezTo>
                        <a:pt x="137" y="90"/>
                        <a:pt x="128" y="102"/>
                        <a:pt x="122" y="120"/>
                      </a:cubicBezTo>
                      <a:cubicBezTo>
                        <a:pt x="110" y="180"/>
                        <a:pt x="144" y="179"/>
                        <a:pt x="192" y="187"/>
                      </a:cubicBezTo>
                      <a:cubicBezTo>
                        <a:pt x="215" y="190"/>
                        <a:pt x="240" y="193"/>
                        <a:pt x="264" y="197"/>
                      </a:cubicBezTo>
                      <a:cubicBezTo>
                        <a:pt x="282" y="203"/>
                        <a:pt x="274" y="201"/>
                        <a:pt x="288" y="205"/>
                      </a:cubicBezTo>
                      <a:cubicBezTo>
                        <a:pt x="302" y="222"/>
                        <a:pt x="319" y="225"/>
                        <a:pt x="328" y="248"/>
                      </a:cubicBezTo>
                      <a:cubicBezTo>
                        <a:pt x="325" y="263"/>
                        <a:pt x="325" y="279"/>
                        <a:pt x="314" y="291"/>
                      </a:cubicBezTo>
                      <a:cubicBezTo>
                        <a:pt x="309" y="309"/>
                        <a:pt x="296" y="321"/>
                        <a:pt x="277" y="325"/>
                      </a:cubicBezTo>
                      <a:cubicBezTo>
                        <a:pt x="256" y="340"/>
                        <a:pt x="239" y="343"/>
                        <a:pt x="216" y="352"/>
                      </a:cubicBezTo>
                      <a:cubicBezTo>
                        <a:pt x="199" y="350"/>
                        <a:pt x="181" y="353"/>
                        <a:pt x="165" y="352"/>
                      </a:cubicBezTo>
                      <a:cubicBezTo>
                        <a:pt x="158" y="351"/>
                        <a:pt x="146" y="347"/>
                        <a:pt x="146" y="347"/>
                      </a:cubicBezTo>
                      <a:cubicBezTo>
                        <a:pt x="131" y="350"/>
                        <a:pt x="125" y="341"/>
                        <a:pt x="112" y="339"/>
                      </a:cubicBezTo>
                      <a:cubicBezTo>
                        <a:pt x="98" y="328"/>
                        <a:pt x="82" y="318"/>
                        <a:pt x="66" y="312"/>
                      </a:cubicBezTo>
                      <a:cubicBezTo>
                        <a:pt x="57" y="298"/>
                        <a:pt x="47" y="303"/>
                        <a:pt x="37" y="291"/>
                      </a:cubicBezTo>
                      <a:cubicBezTo>
                        <a:pt x="25" y="276"/>
                        <a:pt x="15" y="270"/>
                        <a:pt x="0" y="261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66003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1" name="AutoShape 79">
                  <a:extLst>
                    <a:ext uri="{FF2B5EF4-FFF2-40B4-BE49-F238E27FC236}">
                      <a16:creationId xmlns:a16="http://schemas.microsoft.com/office/drawing/2014/main" id="{A94F8268-6C7C-DB68-CC18-1F5BC52F63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006799">
                  <a:off x="5579" y="1335"/>
                  <a:ext cx="141" cy="1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2" name="AutoShape 80">
                  <a:extLst>
                    <a:ext uri="{FF2B5EF4-FFF2-40B4-BE49-F238E27FC236}">
                      <a16:creationId xmlns:a16="http://schemas.microsoft.com/office/drawing/2014/main" id="{70FD4ABB-2CE1-4B73-9C2C-821DAAA4C7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071473">
                  <a:off x="5424" y="1344"/>
                  <a:ext cx="117" cy="10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3" name="AutoShape 81">
                  <a:extLst>
                    <a:ext uri="{FF2B5EF4-FFF2-40B4-BE49-F238E27FC236}">
                      <a16:creationId xmlns:a16="http://schemas.microsoft.com/office/drawing/2014/main" id="{D104FDA1-341E-4978-3479-828CE2FB28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15981">
                  <a:off x="5328" y="1440"/>
                  <a:ext cx="141" cy="141"/>
                </a:xfrm>
                <a:prstGeom prst="diamond">
                  <a:avLst/>
                </a:prstGeom>
                <a:solidFill>
                  <a:srgbClr val="99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4" name="Oval 82">
                  <a:extLst>
                    <a:ext uri="{FF2B5EF4-FFF2-40B4-BE49-F238E27FC236}">
                      <a16:creationId xmlns:a16="http://schemas.microsoft.com/office/drawing/2014/main" id="{0BB3F3D6-4C44-F795-C6EC-7EE7C3569F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3372578">
                  <a:off x="5520" y="1536"/>
                  <a:ext cx="94" cy="94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5" name="Rectangle 83">
                  <a:extLst>
                    <a:ext uri="{FF2B5EF4-FFF2-40B4-BE49-F238E27FC236}">
                      <a16:creationId xmlns:a16="http://schemas.microsoft.com/office/drawing/2014/main" id="{3986DDF1-1489-7368-EDD3-8339F2A287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441711">
                  <a:off x="5472" y="1680"/>
                  <a:ext cx="94" cy="93"/>
                </a:xfrm>
                <a:prstGeom prst="rect">
                  <a:avLst/>
                </a:prstGeom>
                <a:solidFill>
                  <a:srgbClr val="FF66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6" name="AutoShape 84">
                  <a:extLst>
                    <a:ext uri="{FF2B5EF4-FFF2-40B4-BE49-F238E27FC236}">
                      <a16:creationId xmlns:a16="http://schemas.microsoft.com/office/drawing/2014/main" id="{E82BCE7C-4634-F53D-ABAB-74DFE2A60A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3372578">
                  <a:off x="5325" y="1635"/>
                  <a:ext cx="117" cy="111"/>
                </a:xfrm>
                <a:prstGeom prst="pentagon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4357" name="Line 85">
              <a:extLst>
                <a:ext uri="{FF2B5EF4-FFF2-40B4-BE49-F238E27FC236}">
                  <a16:creationId xmlns:a16="http://schemas.microsoft.com/office/drawing/2014/main" id="{07383AD5-144E-9CE9-6421-58453E1E18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1" y="2005"/>
              <a:ext cx="249" cy="10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358" name="Text Box 86">
            <a:extLst>
              <a:ext uri="{FF2B5EF4-FFF2-40B4-BE49-F238E27FC236}">
                <a16:creationId xmlns:a16="http://schemas.microsoft.com/office/drawing/2014/main" id="{5A268256-40FF-6007-8E53-885AA66FF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748088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Transportation</a:t>
            </a:r>
          </a:p>
        </p:txBody>
      </p:sp>
      <p:grpSp>
        <p:nvGrpSpPr>
          <p:cNvPr id="54359" name="Group 87">
            <a:extLst>
              <a:ext uri="{FF2B5EF4-FFF2-40B4-BE49-F238E27FC236}">
                <a16:creationId xmlns:a16="http://schemas.microsoft.com/office/drawing/2014/main" id="{B0BC243E-DC3C-58F0-C300-ECC56B9039AD}"/>
              </a:ext>
            </a:extLst>
          </p:cNvPr>
          <p:cNvGrpSpPr>
            <a:grpSpLocks/>
          </p:cNvGrpSpPr>
          <p:nvPr/>
        </p:nvGrpSpPr>
        <p:grpSpPr bwMode="auto">
          <a:xfrm>
            <a:off x="7369175" y="2735263"/>
            <a:ext cx="698500" cy="1114425"/>
            <a:chOff x="4642" y="1723"/>
            <a:chExt cx="440" cy="702"/>
          </a:xfrm>
        </p:grpSpPr>
        <p:grpSp>
          <p:nvGrpSpPr>
            <p:cNvPr id="54360" name="Group 88">
              <a:extLst>
                <a:ext uri="{FF2B5EF4-FFF2-40B4-BE49-F238E27FC236}">
                  <a16:creationId xmlns:a16="http://schemas.microsoft.com/office/drawing/2014/main" id="{5655A64B-168B-795A-D17B-91E5585C3ADF}"/>
                </a:ext>
              </a:extLst>
            </p:cNvPr>
            <p:cNvGrpSpPr>
              <a:grpSpLocks/>
            </p:cNvGrpSpPr>
            <p:nvPr/>
          </p:nvGrpSpPr>
          <p:grpSpPr bwMode="auto">
            <a:xfrm rot="-9270146">
              <a:off x="4842" y="2281"/>
              <a:ext cx="144" cy="144"/>
              <a:chOff x="4800" y="1488"/>
              <a:chExt cx="144" cy="144"/>
            </a:xfrm>
          </p:grpSpPr>
          <p:sp>
            <p:nvSpPr>
              <p:cNvPr id="54361" name="Line 89">
                <a:extLst>
                  <a:ext uri="{FF2B5EF4-FFF2-40B4-BE49-F238E27FC236}">
                    <a16:creationId xmlns:a16="http://schemas.microsoft.com/office/drawing/2014/main" id="{43884BF5-0826-18E1-0C50-8514E88874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48" y="1536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62" name="Line 90">
                <a:extLst>
                  <a:ext uri="{FF2B5EF4-FFF2-40B4-BE49-F238E27FC236}">
                    <a16:creationId xmlns:a16="http://schemas.microsoft.com/office/drawing/2014/main" id="{23FB702C-F5BF-0D7C-727B-27A44CA056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96" y="148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63" name="Line 91">
                <a:extLst>
                  <a:ext uri="{FF2B5EF4-FFF2-40B4-BE49-F238E27FC236}">
                    <a16:creationId xmlns:a16="http://schemas.microsoft.com/office/drawing/2014/main" id="{148940BB-D1C0-D460-D6B3-D3FCA3C51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00" y="158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64" name="Group 92">
              <a:extLst>
                <a:ext uri="{FF2B5EF4-FFF2-40B4-BE49-F238E27FC236}">
                  <a16:creationId xmlns:a16="http://schemas.microsoft.com/office/drawing/2014/main" id="{99865A2B-BA91-2B0F-AFAA-C1151E9ED7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90" y="1723"/>
              <a:ext cx="144" cy="144"/>
              <a:chOff x="4800" y="1488"/>
              <a:chExt cx="144" cy="144"/>
            </a:xfrm>
          </p:grpSpPr>
          <p:sp>
            <p:nvSpPr>
              <p:cNvPr id="54365" name="Line 93">
                <a:extLst>
                  <a:ext uri="{FF2B5EF4-FFF2-40B4-BE49-F238E27FC236}">
                    <a16:creationId xmlns:a16="http://schemas.microsoft.com/office/drawing/2014/main" id="{C6504421-A59F-CB33-9A98-9646996B8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48" y="1536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66" name="Line 94">
                <a:extLst>
                  <a:ext uri="{FF2B5EF4-FFF2-40B4-BE49-F238E27FC236}">
                    <a16:creationId xmlns:a16="http://schemas.microsoft.com/office/drawing/2014/main" id="{514426B3-4C34-532A-038E-38594A77A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96" y="1488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67" name="Line 95">
                <a:extLst>
                  <a:ext uri="{FF2B5EF4-FFF2-40B4-BE49-F238E27FC236}">
                    <a16:creationId xmlns:a16="http://schemas.microsoft.com/office/drawing/2014/main" id="{FB4F107A-7860-CC29-846E-B39AC8BA6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00" y="158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68" name="Group 96">
              <a:extLst>
                <a:ext uri="{FF2B5EF4-FFF2-40B4-BE49-F238E27FC236}">
                  <a16:creationId xmlns:a16="http://schemas.microsoft.com/office/drawing/2014/main" id="{10CE0E7F-2B61-64F8-FECF-458AE2A1F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2" y="1819"/>
              <a:ext cx="440" cy="457"/>
              <a:chOff x="5291" y="1317"/>
              <a:chExt cx="440" cy="457"/>
            </a:xfrm>
          </p:grpSpPr>
          <p:sp>
            <p:nvSpPr>
              <p:cNvPr id="54369" name="Freeform 97">
                <a:extLst>
                  <a:ext uri="{FF2B5EF4-FFF2-40B4-BE49-F238E27FC236}">
                    <a16:creationId xmlns:a16="http://schemas.microsoft.com/office/drawing/2014/main" id="{D577417C-9CA4-C125-0E6C-0E5F13DE1E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1" y="1376"/>
                <a:ext cx="440" cy="353"/>
              </a:xfrm>
              <a:custGeom>
                <a:avLst/>
                <a:gdLst>
                  <a:gd name="T0" fmla="*/ 440 w 440"/>
                  <a:gd name="T1" fmla="*/ 0 h 353"/>
                  <a:gd name="T2" fmla="*/ 317 w 440"/>
                  <a:gd name="T3" fmla="*/ 13 h 353"/>
                  <a:gd name="T4" fmla="*/ 210 w 440"/>
                  <a:gd name="T5" fmla="*/ 35 h 353"/>
                  <a:gd name="T6" fmla="*/ 149 w 440"/>
                  <a:gd name="T7" fmla="*/ 77 h 353"/>
                  <a:gd name="T8" fmla="*/ 122 w 440"/>
                  <a:gd name="T9" fmla="*/ 120 h 353"/>
                  <a:gd name="T10" fmla="*/ 192 w 440"/>
                  <a:gd name="T11" fmla="*/ 187 h 353"/>
                  <a:gd name="T12" fmla="*/ 264 w 440"/>
                  <a:gd name="T13" fmla="*/ 197 h 353"/>
                  <a:gd name="T14" fmla="*/ 288 w 440"/>
                  <a:gd name="T15" fmla="*/ 205 h 353"/>
                  <a:gd name="T16" fmla="*/ 328 w 440"/>
                  <a:gd name="T17" fmla="*/ 248 h 353"/>
                  <a:gd name="T18" fmla="*/ 314 w 440"/>
                  <a:gd name="T19" fmla="*/ 291 h 353"/>
                  <a:gd name="T20" fmla="*/ 277 w 440"/>
                  <a:gd name="T21" fmla="*/ 325 h 353"/>
                  <a:gd name="T22" fmla="*/ 216 w 440"/>
                  <a:gd name="T23" fmla="*/ 352 h 353"/>
                  <a:gd name="T24" fmla="*/ 165 w 440"/>
                  <a:gd name="T25" fmla="*/ 352 h 353"/>
                  <a:gd name="T26" fmla="*/ 146 w 440"/>
                  <a:gd name="T27" fmla="*/ 347 h 353"/>
                  <a:gd name="T28" fmla="*/ 112 w 440"/>
                  <a:gd name="T29" fmla="*/ 339 h 353"/>
                  <a:gd name="T30" fmla="*/ 66 w 440"/>
                  <a:gd name="T31" fmla="*/ 312 h 353"/>
                  <a:gd name="T32" fmla="*/ 37 w 440"/>
                  <a:gd name="T33" fmla="*/ 291 h 353"/>
                  <a:gd name="T34" fmla="*/ 0 w 440"/>
                  <a:gd name="T35" fmla="*/ 261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0" h="353">
                    <a:moveTo>
                      <a:pt x="440" y="0"/>
                    </a:moveTo>
                    <a:cubicBezTo>
                      <a:pt x="398" y="3"/>
                      <a:pt x="358" y="10"/>
                      <a:pt x="317" y="13"/>
                    </a:cubicBezTo>
                    <a:cubicBezTo>
                      <a:pt x="284" y="20"/>
                      <a:pt x="240" y="18"/>
                      <a:pt x="210" y="35"/>
                    </a:cubicBezTo>
                    <a:cubicBezTo>
                      <a:pt x="188" y="46"/>
                      <a:pt x="173" y="70"/>
                      <a:pt x="149" y="77"/>
                    </a:cubicBezTo>
                    <a:cubicBezTo>
                      <a:pt x="137" y="90"/>
                      <a:pt x="128" y="102"/>
                      <a:pt x="122" y="120"/>
                    </a:cubicBezTo>
                    <a:cubicBezTo>
                      <a:pt x="110" y="180"/>
                      <a:pt x="144" y="179"/>
                      <a:pt x="192" y="187"/>
                    </a:cubicBezTo>
                    <a:cubicBezTo>
                      <a:pt x="215" y="190"/>
                      <a:pt x="240" y="193"/>
                      <a:pt x="264" y="197"/>
                    </a:cubicBezTo>
                    <a:cubicBezTo>
                      <a:pt x="282" y="203"/>
                      <a:pt x="274" y="201"/>
                      <a:pt x="288" y="205"/>
                    </a:cubicBezTo>
                    <a:cubicBezTo>
                      <a:pt x="302" y="222"/>
                      <a:pt x="319" y="225"/>
                      <a:pt x="328" y="248"/>
                    </a:cubicBezTo>
                    <a:cubicBezTo>
                      <a:pt x="325" y="263"/>
                      <a:pt x="325" y="279"/>
                      <a:pt x="314" y="291"/>
                    </a:cubicBezTo>
                    <a:cubicBezTo>
                      <a:pt x="309" y="309"/>
                      <a:pt x="296" y="321"/>
                      <a:pt x="277" y="325"/>
                    </a:cubicBezTo>
                    <a:cubicBezTo>
                      <a:pt x="256" y="340"/>
                      <a:pt x="239" y="343"/>
                      <a:pt x="216" y="352"/>
                    </a:cubicBezTo>
                    <a:cubicBezTo>
                      <a:pt x="199" y="350"/>
                      <a:pt x="181" y="353"/>
                      <a:pt x="165" y="352"/>
                    </a:cubicBezTo>
                    <a:cubicBezTo>
                      <a:pt x="158" y="351"/>
                      <a:pt x="146" y="347"/>
                      <a:pt x="146" y="347"/>
                    </a:cubicBezTo>
                    <a:cubicBezTo>
                      <a:pt x="131" y="350"/>
                      <a:pt x="125" y="341"/>
                      <a:pt x="112" y="339"/>
                    </a:cubicBezTo>
                    <a:cubicBezTo>
                      <a:pt x="98" y="328"/>
                      <a:pt x="82" y="318"/>
                      <a:pt x="66" y="312"/>
                    </a:cubicBezTo>
                    <a:cubicBezTo>
                      <a:pt x="57" y="298"/>
                      <a:pt x="47" y="303"/>
                      <a:pt x="37" y="291"/>
                    </a:cubicBezTo>
                    <a:cubicBezTo>
                      <a:pt x="25" y="276"/>
                      <a:pt x="15" y="270"/>
                      <a:pt x="0" y="261"/>
                    </a:cubicBezTo>
                  </a:path>
                </a:pathLst>
              </a:custGeom>
              <a:noFill/>
              <a:ln w="57150" cap="flat" cmpd="sng">
                <a:solidFill>
                  <a:srgbClr val="6600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70" name="AutoShape 98">
                <a:extLst>
                  <a:ext uri="{FF2B5EF4-FFF2-40B4-BE49-F238E27FC236}">
                    <a16:creationId xmlns:a16="http://schemas.microsoft.com/office/drawing/2014/main" id="{A2CF5D5D-1C3E-4CF8-2832-87D231616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006799">
                <a:off x="5579" y="1335"/>
                <a:ext cx="141" cy="10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71" name="AutoShape 99">
                <a:extLst>
                  <a:ext uri="{FF2B5EF4-FFF2-40B4-BE49-F238E27FC236}">
                    <a16:creationId xmlns:a16="http://schemas.microsoft.com/office/drawing/2014/main" id="{4CE55EC9-DD4E-5DBE-DBD1-F7FD151B3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71473">
                <a:off x="5424" y="1344"/>
                <a:ext cx="117" cy="101"/>
              </a:xfrm>
              <a:prstGeom prst="triangle">
                <a:avLst>
                  <a:gd name="adj" fmla="val 50000"/>
                </a:avLst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72" name="AutoShape 100">
                <a:extLst>
                  <a:ext uri="{FF2B5EF4-FFF2-40B4-BE49-F238E27FC236}">
                    <a16:creationId xmlns:a16="http://schemas.microsoft.com/office/drawing/2014/main" id="{8A90B9D4-533C-23FF-6B3E-8AECF5841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15981">
                <a:off x="5328" y="1440"/>
                <a:ext cx="141" cy="141"/>
              </a:xfrm>
              <a:prstGeom prst="diamond">
                <a:avLst/>
              </a:prstGeom>
              <a:solidFill>
                <a:srgbClr val="99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73" name="Oval 101">
                <a:extLst>
                  <a:ext uri="{FF2B5EF4-FFF2-40B4-BE49-F238E27FC236}">
                    <a16:creationId xmlns:a16="http://schemas.microsoft.com/office/drawing/2014/main" id="{02FADD55-C905-3DF3-EF06-3BE8830A6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372578">
                <a:off x="5520" y="1536"/>
                <a:ext cx="94" cy="9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74" name="Rectangle 102">
                <a:extLst>
                  <a:ext uri="{FF2B5EF4-FFF2-40B4-BE49-F238E27FC236}">
                    <a16:creationId xmlns:a16="http://schemas.microsoft.com/office/drawing/2014/main" id="{DFE3B6E7-5684-A419-A965-E44D44B8E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441711">
                <a:off x="5472" y="1680"/>
                <a:ext cx="94" cy="93"/>
              </a:xfrm>
              <a:prstGeom prst="rect">
                <a:avLst/>
              </a:prstGeom>
              <a:solidFill>
                <a:srgbClr val="FF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75" name="AutoShape 103">
                <a:extLst>
                  <a:ext uri="{FF2B5EF4-FFF2-40B4-BE49-F238E27FC236}">
                    <a16:creationId xmlns:a16="http://schemas.microsoft.com/office/drawing/2014/main" id="{07790DB0-CB91-0B33-90C9-76799620A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372578">
                <a:off x="5325" y="1635"/>
                <a:ext cx="117" cy="111"/>
              </a:xfrm>
              <a:prstGeom prst="pentagon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4376" name="Group 104">
            <a:extLst>
              <a:ext uri="{FF2B5EF4-FFF2-40B4-BE49-F238E27FC236}">
                <a16:creationId xmlns:a16="http://schemas.microsoft.com/office/drawing/2014/main" id="{0EFB126D-D647-D075-D0D5-F8560EBE8EFC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590800"/>
            <a:ext cx="1971675" cy="1239838"/>
            <a:chOff x="3840" y="1632"/>
            <a:chExt cx="1242" cy="781"/>
          </a:xfrm>
        </p:grpSpPr>
        <p:sp>
          <p:nvSpPr>
            <p:cNvPr id="54377" name="Text Box 105">
              <a:extLst>
                <a:ext uri="{FF2B5EF4-FFF2-40B4-BE49-F238E27FC236}">
                  <a16:creationId xmlns:a16="http://schemas.microsoft.com/office/drawing/2014/main" id="{CB11435F-CA6C-90D8-DF66-1F7F4A7B0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632"/>
              <a:ext cx="9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solidFill>
                    <a:schemeClr val="folHlink"/>
                  </a:solidFill>
                </a:rPr>
                <a:t>Degradation</a:t>
              </a:r>
            </a:p>
          </p:txBody>
        </p:sp>
        <p:grpSp>
          <p:nvGrpSpPr>
            <p:cNvPr id="54378" name="Group 106">
              <a:extLst>
                <a:ext uri="{FF2B5EF4-FFF2-40B4-BE49-F238E27FC236}">
                  <a16:creationId xmlns:a16="http://schemas.microsoft.com/office/drawing/2014/main" id="{9CBEF037-4E13-75FA-6433-B5781BFBCB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2" y="1722"/>
              <a:ext cx="440" cy="691"/>
              <a:chOff x="4642" y="1722"/>
              <a:chExt cx="440" cy="691"/>
            </a:xfrm>
          </p:grpSpPr>
          <p:grpSp>
            <p:nvGrpSpPr>
              <p:cNvPr id="54379" name="Group 107">
                <a:extLst>
                  <a:ext uri="{FF2B5EF4-FFF2-40B4-BE49-F238E27FC236}">
                    <a16:creationId xmlns:a16="http://schemas.microsoft.com/office/drawing/2014/main" id="{AB10E38A-C7D1-6797-8D02-11D2F66FC6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54" y="2274"/>
                <a:ext cx="139" cy="139"/>
                <a:chOff x="4854" y="2274"/>
                <a:chExt cx="139" cy="139"/>
              </a:xfrm>
            </p:grpSpPr>
            <p:sp>
              <p:nvSpPr>
                <p:cNvPr id="54380" name="Line 108">
                  <a:extLst>
                    <a:ext uri="{FF2B5EF4-FFF2-40B4-BE49-F238E27FC236}">
                      <a16:creationId xmlns:a16="http://schemas.microsoft.com/office/drawing/2014/main" id="{EE38BD7D-F6ED-43C9-D2CF-26FFB18C4A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9270146" flipH="1" flipV="1">
                  <a:off x="4854" y="2274"/>
                  <a:ext cx="96" cy="96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81" name="Line 109">
                  <a:extLst>
                    <a:ext uri="{FF2B5EF4-FFF2-40B4-BE49-F238E27FC236}">
                      <a16:creationId xmlns:a16="http://schemas.microsoft.com/office/drawing/2014/main" id="{E2EC93EB-AABE-284B-D3E5-551AD08D12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2329854" flipV="1">
                  <a:off x="4881" y="2316"/>
                  <a:ext cx="0" cy="97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82" name="Line 110">
                  <a:extLst>
                    <a:ext uri="{FF2B5EF4-FFF2-40B4-BE49-F238E27FC236}">
                      <a16:creationId xmlns:a16="http://schemas.microsoft.com/office/drawing/2014/main" id="{0C6751C2-ED2A-40CA-09C1-CE4230CB02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2329854" flipH="1">
                  <a:off x="4897" y="2342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4383" name="Group 111">
                <a:extLst>
                  <a:ext uri="{FF2B5EF4-FFF2-40B4-BE49-F238E27FC236}">
                    <a16:creationId xmlns:a16="http://schemas.microsoft.com/office/drawing/2014/main" id="{1BB02EE9-3742-3434-2885-1814B3D80E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90" y="1722"/>
                <a:ext cx="144" cy="144"/>
                <a:chOff x="4800" y="1488"/>
                <a:chExt cx="144" cy="144"/>
              </a:xfrm>
            </p:grpSpPr>
            <p:sp>
              <p:nvSpPr>
                <p:cNvPr id="54384" name="Line 112">
                  <a:extLst>
                    <a:ext uri="{FF2B5EF4-FFF2-40B4-BE49-F238E27FC236}">
                      <a16:creationId xmlns:a16="http://schemas.microsoft.com/office/drawing/2014/main" id="{E8AC20F3-D924-7935-4082-AA3156904A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48" y="1536"/>
                  <a:ext cx="96" cy="96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85" name="Line 113">
                  <a:extLst>
                    <a:ext uri="{FF2B5EF4-FFF2-40B4-BE49-F238E27FC236}">
                      <a16:creationId xmlns:a16="http://schemas.microsoft.com/office/drawing/2014/main" id="{133694C9-5D71-BE8F-DADD-9FFE844174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896" y="14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86" name="Line 114">
                  <a:extLst>
                    <a:ext uri="{FF2B5EF4-FFF2-40B4-BE49-F238E27FC236}">
                      <a16:creationId xmlns:a16="http://schemas.microsoft.com/office/drawing/2014/main" id="{12139F3A-FBC7-7A65-0827-CC1A097658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00" y="1584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4387" name="Group 115">
                <a:extLst>
                  <a:ext uri="{FF2B5EF4-FFF2-40B4-BE49-F238E27FC236}">
                    <a16:creationId xmlns:a16="http://schemas.microsoft.com/office/drawing/2014/main" id="{82EEB38D-A1F9-EA08-E933-83475D318C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42" y="1818"/>
                <a:ext cx="440" cy="459"/>
                <a:chOff x="4642" y="1818"/>
                <a:chExt cx="440" cy="459"/>
              </a:xfrm>
            </p:grpSpPr>
            <p:sp>
              <p:nvSpPr>
                <p:cNvPr id="54388" name="Freeform 116">
                  <a:extLst>
                    <a:ext uri="{FF2B5EF4-FFF2-40B4-BE49-F238E27FC236}">
                      <a16:creationId xmlns:a16="http://schemas.microsoft.com/office/drawing/2014/main" id="{ACBF6E6B-399F-090D-9188-9A1B99D242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42" y="1877"/>
                  <a:ext cx="440" cy="354"/>
                </a:xfrm>
                <a:custGeom>
                  <a:avLst/>
                  <a:gdLst>
                    <a:gd name="T0" fmla="*/ 440 w 440"/>
                    <a:gd name="T1" fmla="*/ 0 h 353"/>
                    <a:gd name="T2" fmla="*/ 317 w 440"/>
                    <a:gd name="T3" fmla="*/ 13 h 353"/>
                    <a:gd name="T4" fmla="*/ 210 w 440"/>
                    <a:gd name="T5" fmla="*/ 35 h 353"/>
                    <a:gd name="T6" fmla="*/ 149 w 440"/>
                    <a:gd name="T7" fmla="*/ 77 h 353"/>
                    <a:gd name="T8" fmla="*/ 122 w 440"/>
                    <a:gd name="T9" fmla="*/ 120 h 353"/>
                    <a:gd name="T10" fmla="*/ 192 w 440"/>
                    <a:gd name="T11" fmla="*/ 187 h 353"/>
                    <a:gd name="T12" fmla="*/ 264 w 440"/>
                    <a:gd name="T13" fmla="*/ 197 h 353"/>
                    <a:gd name="T14" fmla="*/ 288 w 440"/>
                    <a:gd name="T15" fmla="*/ 205 h 353"/>
                    <a:gd name="T16" fmla="*/ 328 w 440"/>
                    <a:gd name="T17" fmla="*/ 248 h 353"/>
                    <a:gd name="T18" fmla="*/ 314 w 440"/>
                    <a:gd name="T19" fmla="*/ 291 h 353"/>
                    <a:gd name="T20" fmla="*/ 277 w 440"/>
                    <a:gd name="T21" fmla="*/ 325 h 353"/>
                    <a:gd name="T22" fmla="*/ 216 w 440"/>
                    <a:gd name="T23" fmla="*/ 352 h 353"/>
                    <a:gd name="T24" fmla="*/ 165 w 440"/>
                    <a:gd name="T25" fmla="*/ 352 h 353"/>
                    <a:gd name="T26" fmla="*/ 146 w 440"/>
                    <a:gd name="T27" fmla="*/ 347 h 353"/>
                    <a:gd name="T28" fmla="*/ 112 w 440"/>
                    <a:gd name="T29" fmla="*/ 339 h 353"/>
                    <a:gd name="T30" fmla="*/ 66 w 440"/>
                    <a:gd name="T31" fmla="*/ 312 h 353"/>
                    <a:gd name="T32" fmla="*/ 37 w 440"/>
                    <a:gd name="T33" fmla="*/ 291 h 353"/>
                    <a:gd name="T34" fmla="*/ 0 w 440"/>
                    <a:gd name="T35" fmla="*/ 261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40" h="353">
                      <a:moveTo>
                        <a:pt x="440" y="0"/>
                      </a:moveTo>
                      <a:cubicBezTo>
                        <a:pt x="398" y="3"/>
                        <a:pt x="358" y="10"/>
                        <a:pt x="317" y="13"/>
                      </a:cubicBezTo>
                      <a:cubicBezTo>
                        <a:pt x="284" y="20"/>
                        <a:pt x="240" y="18"/>
                        <a:pt x="210" y="35"/>
                      </a:cubicBezTo>
                      <a:cubicBezTo>
                        <a:pt x="188" y="46"/>
                        <a:pt x="173" y="70"/>
                        <a:pt x="149" y="77"/>
                      </a:cubicBezTo>
                      <a:cubicBezTo>
                        <a:pt x="137" y="90"/>
                        <a:pt x="128" y="102"/>
                        <a:pt x="122" y="120"/>
                      </a:cubicBezTo>
                      <a:cubicBezTo>
                        <a:pt x="110" y="180"/>
                        <a:pt x="144" y="179"/>
                        <a:pt x="192" y="187"/>
                      </a:cubicBezTo>
                      <a:cubicBezTo>
                        <a:pt x="215" y="190"/>
                        <a:pt x="240" y="193"/>
                        <a:pt x="264" y="197"/>
                      </a:cubicBezTo>
                      <a:cubicBezTo>
                        <a:pt x="282" y="203"/>
                        <a:pt x="274" y="201"/>
                        <a:pt x="288" y="205"/>
                      </a:cubicBezTo>
                      <a:cubicBezTo>
                        <a:pt x="302" y="222"/>
                        <a:pt x="319" y="225"/>
                        <a:pt x="328" y="248"/>
                      </a:cubicBezTo>
                      <a:cubicBezTo>
                        <a:pt x="325" y="263"/>
                        <a:pt x="325" y="279"/>
                        <a:pt x="314" y="291"/>
                      </a:cubicBezTo>
                      <a:cubicBezTo>
                        <a:pt x="309" y="309"/>
                        <a:pt x="296" y="321"/>
                        <a:pt x="277" y="325"/>
                      </a:cubicBezTo>
                      <a:cubicBezTo>
                        <a:pt x="256" y="340"/>
                        <a:pt x="239" y="343"/>
                        <a:pt x="216" y="352"/>
                      </a:cubicBezTo>
                      <a:cubicBezTo>
                        <a:pt x="199" y="350"/>
                        <a:pt x="181" y="353"/>
                        <a:pt x="165" y="352"/>
                      </a:cubicBezTo>
                      <a:cubicBezTo>
                        <a:pt x="158" y="351"/>
                        <a:pt x="146" y="347"/>
                        <a:pt x="146" y="347"/>
                      </a:cubicBezTo>
                      <a:cubicBezTo>
                        <a:pt x="131" y="350"/>
                        <a:pt x="125" y="341"/>
                        <a:pt x="112" y="339"/>
                      </a:cubicBezTo>
                      <a:cubicBezTo>
                        <a:pt x="98" y="328"/>
                        <a:pt x="82" y="318"/>
                        <a:pt x="66" y="312"/>
                      </a:cubicBezTo>
                      <a:cubicBezTo>
                        <a:pt x="57" y="298"/>
                        <a:pt x="47" y="303"/>
                        <a:pt x="37" y="291"/>
                      </a:cubicBezTo>
                      <a:cubicBezTo>
                        <a:pt x="25" y="276"/>
                        <a:pt x="15" y="270"/>
                        <a:pt x="0" y="261"/>
                      </a:cubicBezTo>
                    </a:path>
                  </a:pathLst>
                </a:custGeom>
                <a:noFill/>
                <a:ln w="571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89" name="AutoShape 117">
                  <a:extLst>
                    <a:ext uri="{FF2B5EF4-FFF2-40B4-BE49-F238E27FC236}">
                      <a16:creationId xmlns:a16="http://schemas.microsoft.com/office/drawing/2014/main" id="{540E9E8A-5FA7-0BF9-44F2-E532DC7937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006799">
                  <a:off x="4930" y="1836"/>
                  <a:ext cx="142" cy="1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90" name="AutoShape 118">
                  <a:extLst>
                    <a:ext uri="{FF2B5EF4-FFF2-40B4-BE49-F238E27FC236}">
                      <a16:creationId xmlns:a16="http://schemas.microsoft.com/office/drawing/2014/main" id="{CDCEF7BC-9B9D-6ACE-122B-3854048E37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071473">
                  <a:off x="4775" y="1845"/>
                  <a:ext cx="117" cy="10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91" name="AutoShape 119">
                  <a:extLst>
                    <a:ext uri="{FF2B5EF4-FFF2-40B4-BE49-F238E27FC236}">
                      <a16:creationId xmlns:a16="http://schemas.microsoft.com/office/drawing/2014/main" id="{5BF0E9A0-CD89-8656-1C95-CCFA04951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15981">
                  <a:off x="4679" y="1942"/>
                  <a:ext cx="141" cy="141"/>
                </a:xfrm>
                <a:prstGeom prst="diamond">
                  <a:avLst/>
                </a:prstGeom>
                <a:solidFill>
                  <a:srgbClr val="0000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92" name="Oval 120">
                  <a:extLst>
                    <a:ext uri="{FF2B5EF4-FFF2-40B4-BE49-F238E27FC236}">
                      <a16:creationId xmlns:a16="http://schemas.microsoft.com/office/drawing/2014/main" id="{4E3C728F-B917-C1F0-14E9-8D8F40C62A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3372578">
                  <a:off x="4871" y="2038"/>
                  <a:ext cx="94" cy="94"/>
                </a:xfrm>
                <a:prstGeom prst="ellipse">
                  <a:avLst/>
                </a:prstGeom>
                <a:solidFill>
                  <a:srgbClr val="0000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93" name="Rectangle 121">
                  <a:extLst>
                    <a:ext uri="{FF2B5EF4-FFF2-40B4-BE49-F238E27FC236}">
                      <a16:creationId xmlns:a16="http://schemas.microsoft.com/office/drawing/2014/main" id="{F2E8B24B-9C6A-93AC-EFAB-1AD553A7B2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441711">
                  <a:off x="4822" y="2183"/>
                  <a:ext cx="95" cy="93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94" name="AutoShape 122">
                  <a:extLst>
                    <a:ext uri="{FF2B5EF4-FFF2-40B4-BE49-F238E27FC236}">
                      <a16:creationId xmlns:a16="http://schemas.microsoft.com/office/drawing/2014/main" id="{5F7290CE-6C9F-5E99-A103-FA2AA35119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3372578">
                  <a:off x="4676" y="2137"/>
                  <a:ext cx="118" cy="111"/>
                </a:xfrm>
                <a:prstGeom prst="pentagon">
                  <a:avLst/>
                </a:prstGeom>
                <a:solidFill>
                  <a:srgbClr val="0000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5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5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45" grpId="0" autoUpdateAnimBg="0"/>
      <p:bldP spid="5435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725CD03-A029-EC76-8971-30A32B43F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  <a:noFill/>
          <a:ln/>
        </p:spPr>
        <p:txBody>
          <a:bodyPr/>
          <a:lstStyle/>
          <a:p>
            <a:r>
              <a:rPr lang="en-US" altLang="en-US"/>
              <a:t>Logical Expression Control Points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14A82B2-344F-3160-E1E9-6E5CF2FF61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51816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DNA packaging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Transcription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RNA processing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mRNA Export</a:t>
            </a:r>
          </a:p>
          <a:p>
            <a:pPr>
              <a:lnSpc>
                <a:spcPct val="90000"/>
              </a:lnSpc>
            </a:pPr>
            <a:r>
              <a:rPr lang="en-US" altLang="en-US"/>
              <a:t>mRNA masking/unmasking and/or modification </a:t>
            </a:r>
          </a:p>
          <a:p>
            <a:pPr>
              <a:lnSpc>
                <a:spcPct val="90000"/>
              </a:lnSpc>
            </a:pPr>
            <a:r>
              <a:rPr lang="en-US" altLang="en-US"/>
              <a:t>mRNA degradation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Translation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Protein modification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Protein transport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Protein degradation</a:t>
            </a:r>
          </a:p>
        </p:txBody>
      </p:sp>
      <p:grpSp>
        <p:nvGrpSpPr>
          <p:cNvPr id="55300" name="Group 4">
            <a:extLst>
              <a:ext uri="{FF2B5EF4-FFF2-40B4-BE49-F238E27FC236}">
                <a16:creationId xmlns:a16="http://schemas.microsoft.com/office/drawing/2014/main" id="{76FF27C0-B259-3AD7-8202-4FB31E8AB53B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143000"/>
            <a:ext cx="2514600" cy="5562600"/>
            <a:chOff x="2976" y="720"/>
            <a:chExt cx="1584" cy="3504"/>
          </a:xfrm>
        </p:grpSpPr>
        <p:sp>
          <p:nvSpPr>
            <p:cNvPr id="55301" name="AutoShape 5">
              <a:extLst>
                <a:ext uri="{FF2B5EF4-FFF2-40B4-BE49-F238E27FC236}">
                  <a16:creationId xmlns:a16="http://schemas.microsoft.com/office/drawing/2014/main" id="{E8694B4D-8D74-7610-957C-A606A2CD6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720"/>
              <a:ext cx="1584" cy="3504"/>
            </a:xfrm>
            <a:prstGeom prst="downArrow">
              <a:avLst>
                <a:gd name="adj1" fmla="val 50000"/>
                <a:gd name="adj2" fmla="val 55303"/>
              </a:avLst>
            </a:prstGeom>
            <a:gradFill rotWithShape="0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rgbClr val="000099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2" name="Text Box 6">
              <a:extLst>
                <a:ext uri="{FF2B5EF4-FFF2-40B4-BE49-F238E27FC236}">
                  <a16:creationId xmlns:a16="http://schemas.microsoft.com/office/drawing/2014/main" id="{68B9D3A0-B432-2E27-AEFE-4A07FC21C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2432" y="1888"/>
              <a:ext cx="2720" cy="576"/>
            </a:xfrm>
            <a:prstGeom prst="rect">
              <a:avLst/>
            </a:prstGeom>
            <a:noFill/>
            <a:ln>
              <a:noFill/>
            </a:ln>
            <a:effectLst>
              <a:outerShdw dist="56796" dir="20006097" algn="ctr" rotWithShape="0">
                <a:srgbClr val="00006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5400">
                  <a:solidFill>
                    <a:schemeClr val="accent2"/>
                  </a:solidFill>
                </a:rPr>
                <a:t>Increasing cost</a:t>
              </a:r>
            </a:p>
          </p:txBody>
        </p:sp>
      </p:grpSp>
      <p:sp>
        <p:nvSpPr>
          <p:cNvPr id="55303" name="Text Box 7">
            <a:extLst>
              <a:ext uri="{FF2B5EF4-FFF2-40B4-BE49-F238E27FC236}">
                <a16:creationId xmlns:a16="http://schemas.microsoft.com/office/drawing/2014/main" id="{62042318-37CD-890F-FAAF-FD5D2FD41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676400"/>
            <a:ext cx="2362200" cy="3503613"/>
          </a:xfrm>
          <a:prstGeom prst="rect">
            <a:avLst/>
          </a:prstGeom>
          <a:noFill/>
          <a:ln>
            <a:noFill/>
          </a:ln>
          <a:effectLst>
            <a:outerShdw dist="63500" dir="2212194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i="1"/>
              <a:t>The logical place to control expression is before the gene is transcribed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  <p:bldP spid="5530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9572AD0-79EF-4787-16B5-AAA9F577E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A “Simple” Eukaryotic Gene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44E92C25-B645-97C1-1BC0-1ECE6B0C01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2895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20DD1C3C-02E7-E005-EBC2-A1AF0E8E02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2895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D0442B2A-105C-78A9-0A29-D4E3A5FD4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550" y="2749550"/>
            <a:ext cx="673100" cy="1397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893BDFC0-C701-FC4D-828A-1681F319B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2749550"/>
            <a:ext cx="673100" cy="139700"/>
          </a:xfrm>
          <a:prstGeom prst="rect">
            <a:avLst/>
          </a:prstGeom>
          <a:solidFill>
            <a:srgbClr val="00AE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AutoShape 7">
            <a:extLst>
              <a:ext uri="{FF2B5EF4-FFF2-40B4-BE49-F238E27FC236}">
                <a16:creationId xmlns:a16="http://schemas.microsoft.com/office/drawing/2014/main" id="{9F189777-2160-85F5-508E-B91162F6899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397750" y="3130550"/>
            <a:ext cx="596900" cy="292100"/>
          </a:xfrm>
          <a:prstGeom prst="rightArrow">
            <a:avLst>
              <a:gd name="adj1" fmla="val 50000"/>
              <a:gd name="adj2" fmla="val 10218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83D4E1F7-5E98-4900-D917-FBD945930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2163" y="3530600"/>
            <a:ext cx="13843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chemeClr val="hlink"/>
                </a:solidFill>
              </a:rPr>
              <a:t>Terminator </a:t>
            </a:r>
          </a:p>
          <a:p>
            <a:r>
              <a:rPr lang="en-US" altLang="en-US" sz="2000">
                <a:solidFill>
                  <a:schemeClr val="hlink"/>
                </a:solidFill>
              </a:rPr>
              <a:t>Sequence</a:t>
            </a:r>
          </a:p>
        </p:txBody>
      </p:sp>
      <p:sp>
        <p:nvSpPr>
          <p:cNvPr id="12297" name="AutoShape 9">
            <a:extLst>
              <a:ext uri="{FF2B5EF4-FFF2-40B4-BE49-F238E27FC236}">
                <a16:creationId xmlns:a16="http://schemas.microsoft.com/office/drawing/2014/main" id="{6F4A0C19-438E-213D-3C7F-22E4A460279B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4883150" y="2400300"/>
            <a:ext cx="444500" cy="139700"/>
          </a:xfrm>
          <a:prstGeom prst="rightArrow">
            <a:avLst>
              <a:gd name="adj1" fmla="val 50000"/>
              <a:gd name="adj2" fmla="val 159106"/>
            </a:avLst>
          </a:prstGeom>
          <a:solidFill>
            <a:srgbClr val="CECEC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9A2F1987-63AA-C85F-1C3A-04DD44B47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3" y="3530600"/>
            <a:ext cx="17526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rgbClr val="00AE00"/>
                </a:solidFill>
              </a:rPr>
              <a:t>Promoter/</a:t>
            </a:r>
          </a:p>
          <a:p>
            <a:r>
              <a:rPr lang="en-US" altLang="en-US" sz="2000">
                <a:solidFill>
                  <a:srgbClr val="00AE00"/>
                </a:solidFill>
              </a:rPr>
              <a:t>Control Region</a:t>
            </a:r>
          </a:p>
        </p:txBody>
      </p:sp>
      <p:sp>
        <p:nvSpPr>
          <p:cNvPr id="12299" name="AutoShape 11">
            <a:extLst>
              <a:ext uri="{FF2B5EF4-FFF2-40B4-BE49-F238E27FC236}">
                <a16:creationId xmlns:a16="http://schemas.microsoft.com/office/drawing/2014/main" id="{C6A245B5-5D16-E5CB-A3AF-92697C118EC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6950" y="3130550"/>
            <a:ext cx="596900" cy="292100"/>
          </a:xfrm>
          <a:prstGeom prst="rightArrow">
            <a:avLst>
              <a:gd name="adj1" fmla="val 50000"/>
              <a:gd name="adj2" fmla="val 102183"/>
            </a:avLst>
          </a:prstGeom>
          <a:solidFill>
            <a:srgbClr val="00AE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C62A9E61-FA22-3A37-A009-28EE8603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1244600"/>
            <a:ext cx="16097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/>
              <a:t>Transcription </a:t>
            </a:r>
          </a:p>
          <a:p>
            <a:r>
              <a:rPr lang="en-US" altLang="en-US" sz="2000"/>
              <a:t>Start Site</a:t>
            </a:r>
          </a:p>
        </p:txBody>
      </p:sp>
      <p:sp>
        <p:nvSpPr>
          <p:cNvPr id="12301" name="AutoShape 13">
            <a:extLst>
              <a:ext uri="{FF2B5EF4-FFF2-40B4-BE49-F238E27FC236}">
                <a16:creationId xmlns:a16="http://schemas.microsoft.com/office/drawing/2014/main" id="{F5CEEF09-C763-CF46-74B8-C69A4597631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454150" y="2216150"/>
            <a:ext cx="596900" cy="292100"/>
          </a:xfrm>
          <a:prstGeom prst="rightArrow">
            <a:avLst>
              <a:gd name="adj1" fmla="val 50000"/>
              <a:gd name="adj2" fmla="val 102183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04ACB393-F5B0-6D60-6CE7-0BE39A842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963" y="2646363"/>
            <a:ext cx="434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400"/>
              <a:t>3’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854D38BD-6BF9-6B49-46F3-427C4B94B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2646363"/>
            <a:ext cx="434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400"/>
              <a:t>5’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AB975FDA-117A-1CC0-CF90-C39F0FB3C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63" y="4170363"/>
            <a:ext cx="2152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400"/>
              <a:t>RNA Transcript</a:t>
            </a:r>
          </a:p>
        </p:txBody>
      </p:sp>
      <p:sp>
        <p:nvSpPr>
          <p:cNvPr id="12305" name="Line 17">
            <a:extLst>
              <a:ext uri="{FF2B5EF4-FFF2-40B4-BE49-F238E27FC236}">
                <a16:creationId xmlns:a16="http://schemas.microsoft.com/office/drawing/2014/main" id="{23543BD4-6050-84F3-28BF-16EB4EB6D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43434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A7004C52-8FF2-FF7B-A461-4E2CFBD23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27355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AEDB58E8-CDAF-B374-9469-5DAABCAFCF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343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7946F6B4-A9C7-3A82-BE50-C1ECD54462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4343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>
            <a:extLst>
              <a:ext uri="{FF2B5EF4-FFF2-40B4-BE49-F238E27FC236}">
                <a16:creationId xmlns:a16="http://schemas.microsoft.com/office/drawing/2014/main" id="{0EE3091F-4342-2DC8-FFC9-A5B6AD70E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2082800"/>
            <a:ext cx="8985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rgbClr val="CECECE"/>
                </a:solidFill>
              </a:rPr>
              <a:t>Introns</a:t>
            </a:r>
          </a:p>
        </p:txBody>
      </p:sp>
      <p:sp>
        <p:nvSpPr>
          <p:cNvPr id="12310" name="AutoShape 22">
            <a:extLst>
              <a:ext uri="{FF2B5EF4-FFF2-40B4-BE49-F238E27FC236}">
                <a16:creationId xmlns:a16="http://schemas.microsoft.com/office/drawing/2014/main" id="{36F85B4D-4DA9-2F6C-70F6-CCADBDB061A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8162" y="3238501"/>
            <a:ext cx="447675" cy="139700"/>
          </a:xfrm>
          <a:prstGeom prst="rightArrow">
            <a:avLst>
              <a:gd name="adj1" fmla="val 50000"/>
              <a:gd name="adj2" fmla="val 160242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AutoShape 23">
            <a:extLst>
              <a:ext uri="{FF2B5EF4-FFF2-40B4-BE49-F238E27FC236}">
                <a16:creationId xmlns:a16="http://schemas.microsoft.com/office/drawing/2014/main" id="{7C212DA1-E80A-60D6-2E5A-ACD4E7EC3F83}"/>
              </a:ext>
            </a:extLst>
          </p:cNvPr>
          <p:cNvSpPr>
            <a:spLocks noChangeArrowheads="1"/>
          </p:cNvSpPr>
          <p:nvPr/>
        </p:nvSpPr>
        <p:spPr bwMode="auto">
          <a:xfrm rot="18900000" flipH="1">
            <a:off x="3740150" y="2400300"/>
            <a:ext cx="444500" cy="139700"/>
          </a:xfrm>
          <a:prstGeom prst="rightArrow">
            <a:avLst>
              <a:gd name="adj1" fmla="val 50000"/>
              <a:gd name="adj2" fmla="val 159106"/>
            </a:avLst>
          </a:prstGeom>
          <a:solidFill>
            <a:srgbClr val="CECEC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AutoShape 24">
            <a:extLst>
              <a:ext uri="{FF2B5EF4-FFF2-40B4-BE49-F238E27FC236}">
                <a16:creationId xmlns:a16="http://schemas.microsoft.com/office/drawing/2014/main" id="{29C2A22B-1703-74EA-B27B-CAE7D84071C3}"/>
              </a:ext>
            </a:extLst>
          </p:cNvPr>
          <p:cNvSpPr>
            <a:spLocks noChangeArrowheads="1"/>
          </p:cNvSpPr>
          <p:nvPr/>
        </p:nvSpPr>
        <p:spPr bwMode="auto">
          <a:xfrm rot="13500000">
            <a:off x="3130550" y="3314700"/>
            <a:ext cx="444500" cy="139700"/>
          </a:xfrm>
          <a:prstGeom prst="rightArrow">
            <a:avLst>
              <a:gd name="adj1" fmla="val 50000"/>
              <a:gd name="adj2" fmla="val 159106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AutoShape 25">
            <a:extLst>
              <a:ext uri="{FF2B5EF4-FFF2-40B4-BE49-F238E27FC236}">
                <a16:creationId xmlns:a16="http://schemas.microsoft.com/office/drawing/2014/main" id="{9F795B6B-356B-9030-40DA-E01041B3F092}"/>
              </a:ext>
            </a:extLst>
          </p:cNvPr>
          <p:cNvSpPr>
            <a:spLocks noChangeArrowheads="1"/>
          </p:cNvSpPr>
          <p:nvPr/>
        </p:nvSpPr>
        <p:spPr bwMode="auto">
          <a:xfrm rot="8100000" flipH="1">
            <a:off x="5416550" y="3314700"/>
            <a:ext cx="444500" cy="139700"/>
          </a:xfrm>
          <a:prstGeom prst="rightArrow">
            <a:avLst>
              <a:gd name="adj1" fmla="val 50000"/>
              <a:gd name="adj2" fmla="val 159106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>
            <a:extLst>
              <a:ext uri="{FF2B5EF4-FFF2-40B4-BE49-F238E27FC236}">
                <a16:creationId xmlns:a16="http://schemas.microsoft.com/office/drawing/2014/main" id="{F549938A-079D-27F6-6BC0-BB93873D8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749550"/>
            <a:ext cx="5549900" cy="292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>
            <a:extLst>
              <a:ext uri="{FF2B5EF4-FFF2-40B4-BE49-F238E27FC236}">
                <a16:creationId xmlns:a16="http://schemas.microsoft.com/office/drawing/2014/main" id="{82D12216-2411-5494-C815-A232C8E29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2749550"/>
            <a:ext cx="38735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EB195B39-FF0D-A7FE-6401-275384CB8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0" y="2749550"/>
            <a:ext cx="596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>
            <a:extLst>
              <a:ext uri="{FF2B5EF4-FFF2-40B4-BE49-F238E27FC236}">
                <a16:creationId xmlns:a16="http://schemas.microsoft.com/office/drawing/2014/main" id="{E37F7B0F-9FB4-2B59-E758-F3AC125BF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749550"/>
            <a:ext cx="596900" cy="292100"/>
          </a:xfrm>
          <a:prstGeom prst="rect">
            <a:avLst/>
          </a:prstGeom>
          <a:solidFill>
            <a:srgbClr val="CECEC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241FE015-2278-294D-5864-CC8F42220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363" y="2736850"/>
            <a:ext cx="762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Exon 2</a:t>
            </a:r>
          </a:p>
        </p:txBody>
      </p:sp>
      <p:sp>
        <p:nvSpPr>
          <p:cNvPr id="12319" name="Rectangle 31">
            <a:extLst>
              <a:ext uri="{FF2B5EF4-FFF2-40B4-BE49-F238E27FC236}">
                <a16:creationId xmlns:a16="http://schemas.microsoft.com/office/drawing/2014/main" id="{D505BA1B-D2DF-B0C3-8B30-BC7AAF988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4363" y="2736850"/>
            <a:ext cx="762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Exon 3</a:t>
            </a:r>
          </a:p>
        </p:txBody>
      </p:sp>
      <p:sp>
        <p:nvSpPr>
          <p:cNvPr id="12320" name="Rectangle 32">
            <a:extLst>
              <a:ext uri="{FF2B5EF4-FFF2-40B4-BE49-F238E27FC236}">
                <a16:creationId xmlns:a16="http://schemas.microsoft.com/office/drawing/2014/main" id="{91467C12-CBA0-2887-935C-209ABA55A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413" y="2724150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Int. 2</a:t>
            </a:r>
          </a:p>
        </p:txBody>
      </p:sp>
      <p:sp>
        <p:nvSpPr>
          <p:cNvPr id="12321" name="Rectangle 33">
            <a:extLst>
              <a:ext uri="{FF2B5EF4-FFF2-40B4-BE49-F238E27FC236}">
                <a16:creationId xmlns:a16="http://schemas.microsoft.com/office/drawing/2014/main" id="{A73DF0E2-14C3-4AD9-02BE-7017F9766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163" y="2736850"/>
            <a:ext cx="762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Exon 1</a:t>
            </a:r>
          </a:p>
        </p:txBody>
      </p:sp>
      <p:sp>
        <p:nvSpPr>
          <p:cNvPr id="12322" name="Rectangle 34">
            <a:extLst>
              <a:ext uri="{FF2B5EF4-FFF2-40B4-BE49-F238E27FC236}">
                <a16:creationId xmlns:a16="http://schemas.microsoft.com/office/drawing/2014/main" id="{B8A6FAD8-6DA7-93D6-040A-17DB317F5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813" y="2724150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Int. 1</a:t>
            </a:r>
          </a:p>
        </p:txBody>
      </p:sp>
      <p:sp>
        <p:nvSpPr>
          <p:cNvPr id="12323" name="AutoShape 35">
            <a:extLst>
              <a:ext uri="{FF2B5EF4-FFF2-40B4-BE49-F238E27FC236}">
                <a16:creationId xmlns:a16="http://schemas.microsoft.com/office/drawing/2014/main" id="{26358230-E802-37FB-E27D-57C5FD0F5355}"/>
              </a:ext>
            </a:extLst>
          </p:cNvPr>
          <p:cNvSpPr>
            <a:spLocks noChangeArrowheads="1"/>
          </p:cNvSpPr>
          <p:nvPr/>
        </p:nvSpPr>
        <p:spPr bwMode="auto">
          <a:xfrm rot="18900000" flipH="1">
            <a:off x="2139950" y="2292350"/>
            <a:ext cx="596900" cy="292100"/>
          </a:xfrm>
          <a:prstGeom prst="rightArrow">
            <a:avLst>
              <a:gd name="adj1" fmla="val 50000"/>
              <a:gd name="adj2" fmla="val 10218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Rectangle 36">
            <a:extLst>
              <a:ext uri="{FF2B5EF4-FFF2-40B4-BE49-F238E27FC236}">
                <a16:creationId xmlns:a16="http://schemas.microsoft.com/office/drawing/2014/main" id="{D1D65FB8-3764-F6DE-5CC1-DCC99557A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1549400"/>
            <a:ext cx="25479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chemeClr val="accent1"/>
                </a:solidFill>
              </a:rPr>
              <a:t>3’ Untranslated Region</a:t>
            </a:r>
          </a:p>
        </p:txBody>
      </p:sp>
      <p:sp>
        <p:nvSpPr>
          <p:cNvPr id="12325" name="Rectangle 37">
            <a:extLst>
              <a:ext uri="{FF2B5EF4-FFF2-40B4-BE49-F238E27FC236}">
                <a16:creationId xmlns:a16="http://schemas.microsoft.com/office/drawing/2014/main" id="{2CF466E4-5707-4F97-D73D-735FF023E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563" y="1778000"/>
            <a:ext cx="25479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chemeClr val="accent1"/>
                </a:solidFill>
              </a:rPr>
              <a:t>5’ Untranslated Region</a:t>
            </a:r>
          </a:p>
        </p:txBody>
      </p:sp>
      <p:sp>
        <p:nvSpPr>
          <p:cNvPr id="12326" name="AutoShape 38">
            <a:extLst>
              <a:ext uri="{FF2B5EF4-FFF2-40B4-BE49-F238E27FC236}">
                <a16:creationId xmlns:a16="http://schemas.microsoft.com/office/drawing/2014/main" id="{4663C90F-97D3-6F31-8178-B27BA420A0CB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6559550" y="2216150"/>
            <a:ext cx="596900" cy="292100"/>
          </a:xfrm>
          <a:prstGeom prst="rightArrow">
            <a:avLst>
              <a:gd name="adj1" fmla="val 50000"/>
              <a:gd name="adj2" fmla="val 10218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39">
            <a:extLst>
              <a:ext uri="{FF2B5EF4-FFF2-40B4-BE49-F238E27FC236}">
                <a16:creationId xmlns:a16="http://schemas.microsoft.com/office/drawing/2014/main" id="{FE096100-DDA3-C533-BC99-15526709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3590925"/>
            <a:ext cx="10699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>
                <a:solidFill>
                  <a:schemeClr val="tx2"/>
                </a:solidFill>
              </a:rPr>
              <a:t>Exons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>
            <a:extLst>
              <a:ext uri="{FF2B5EF4-FFF2-40B4-BE49-F238E27FC236}">
                <a16:creationId xmlns:a16="http://schemas.microsoft.com/office/drawing/2014/main" id="{71F2AA95-109A-C8D3-42FE-67B03D8DDB4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371600"/>
            <a:ext cx="8867775" cy="758825"/>
            <a:chOff x="96" y="864"/>
            <a:chExt cx="5586" cy="478"/>
          </a:xfrm>
        </p:grpSpPr>
        <p:sp>
          <p:nvSpPr>
            <p:cNvPr id="57347" name="Line 3">
              <a:extLst>
                <a:ext uri="{FF2B5EF4-FFF2-40B4-BE49-F238E27FC236}">
                  <a16:creationId xmlns:a16="http://schemas.microsoft.com/office/drawing/2014/main" id="{34EFD8D4-B986-E0BD-5011-D5A9457137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200"/>
              <a:ext cx="51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8" name="Rectangle 4">
              <a:extLst>
                <a:ext uri="{FF2B5EF4-FFF2-40B4-BE49-F238E27FC236}">
                  <a16:creationId xmlns:a16="http://schemas.microsoft.com/office/drawing/2014/main" id="{F9DB19B8-AB1D-EB33-791C-BF4BFCBE7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" y="1047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400"/>
                <a:t>5’</a:t>
              </a:r>
            </a:p>
          </p:txBody>
        </p:sp>
        <p:sp>
          <p:nvSpPr>
            <p:cNvPr id="57349" name="Text Box 5">
              <a:extLst>
                <a:ext uri="{FF2B5EF4-FFF2-40B4-BE49-F238E27FC236}">
                  <a16:creationId xmlns:a16="http://schemas.microsoft.com/office/drawing/2014/main" id="{E1A87295-63B2-467C-7A7E-5527E8EFB4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864"/>
              <a:ext cx="4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DNA</a:t>
              </a:r>
            </a:p>
          </p:txBody>
        </p:sp>
        <p:sp>
          <p:nvSpPr>
            <p:cNvPr id="57350" name="Rectangle 6">
              <a:extLst>
                <a:ext uri="{FF2B5EF4-FFF2-40B4-BE49-F238E27FC236}">
                  <a16:creationId xmlns:a16="http://schemas.microsoft.com/office/drawing/2014/main" id="{28194556-58DA-24F7-D277-F87225CB0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" y="1056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400"/>
                <a:t>3’</a:t>
              </a:r>
            </a:p>
          </p:txBody>
        </p:sp>
      </p:grpSp>
      <p:sp>
        <p:nvSpPr>
          <p:cNvPr id="57351" name="Rectangle 7">
            <a:extLst>
              <a:ext uri="{FF2B5EF4-FFF2-40B4-BE49-F238E27FC236}">
                <a16:creationId xmlns:a16="http://schemas.microsoft.com/office/drawing/2014/main" id="{22F8588A-34DB-1E4E-7BC9-7AD4348AA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Enhancers</a:t>
            </a:r>
          </a:p>
        </p:txBody>
      </p:sp>
      <p:grpSp>
        <p:nvGrpSpPr>
          <p:cNvPr id="57352" name="Group 8">
            <a:extLst>
              <a:ext uri="{FF2B5EF4-FFF2-40B4-BE49-F238E27FC236}">
                <a16:creationId xmlns:a16="http://schemas.microsoft.com/office/drawing/2014/main" id="{B677151B-E054-9502-E62D-F87E5165A425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905000"/>
            <a:ext cx="1243013" cy="777875"/>
            <a:chOff x="576" y="1200"/>
            <a:chExt cx="783" cy="490"/>
          </a:xfrm>
        </p:grpSpPr>
        <p:sp>
          <p:nvSpPr>
            <p:cNvPr id="57353" name="Line 9">
              <a:extLst>
                <a:ext uri="{FF2B5EF4-FFF2-40B4-BE49-F238E27FC236}">
                  <a16:creationId xmlns:a16="http://schemas.microsoft.com/office/drawing/2014/main" id="{3A2AED17-38D5-FFBE-CA3D-262145633D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1200"/>
              <a:ext cx="384" cy="0"/>
            </a:xfrm>
            <a:prstGeom prst="line">
              <a:avLst/>
            </a:prstGeom>
            <a:noFill/>
            <a:ln w="2540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4" name="Text Box 10">
              <a:extLst>
                <a:ext uri="{FF2B5EF4-FFF2-40B4-BE49-F238E27FC236}">
                  <a16:creationId xmlns:a16="http://schemas.microsoft.com/office/drawing/2014/main" id="{DF1EC074-06EC-98AF-589D-E832261CCA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1440"/>
              <a:ext cx="7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solidFill>
                    <a:srgbClr val="33CC33"/>
                  </a:solidFill>
                </a:rPr>
                <a:t>Enhancer</a:t>
              </a:r>
            </a:p>
          </p:txBody>
        </p:sp>
      </p:grpSp>
      <p:grpSp>
        <p:nvGrpSpPr>
          <p:cNvPr id="57355" name="Group 11">
            <a:extLst>
              <a:ext uri="{FF2B5EF4-FFF2-40B4-BE49-F238E27FC236}">
                <a16:creationId xmlns:a16="http://schemas.microsoft.com/office/drawing/2014/main" id="{02BC6FA8-659B-9623-B922-D2F4187F4F63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905000"/>
            <a:ext cx="2895600" cy="777875"/>
            <a:chOff x="3120" y="1200"/>
            <a:chExt cx="1824" cy="490"/>
          </a:xfrm>
        </p:grpSpPr>
        <p:sp>
          <p:nvSpPr>
            <p:cNvPr id="57356" name="Line 12">
              <a:extLst>
                <a:ext uri="{FF2B5EF4-FFF2-40B4-BE49-F238E27FC236}">
                  <a16:creationId xmlns:a16="http://schemas.microsoft.com/office/drawing/2014/main" id="{A4D27724-0A9B-F414-4FA9-85E35D1925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1200"/>
              <a:ext cx="1824" cy="0"/>
            </a:xfrm>
            <a:prstGeom prst="line">
              <a:avLst/>
            </a:prstGeom>
            <a:noFill/>
            <a:ln w="2540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7" name="Text Box 13">
              <a:extLst>
                <a:ext uri="{FF2B5EF4-FFF2-40B4-BE49-F238E27FC236}">
                  <a16:creationId xmlns:a16="http://schemas.microsoft.com/office/drawing/2014/main" id="{34E2C18E-025B-4FBB-36F4-053849DAC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1440"/>
              <a:ext cx="13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solidFill>
                    <a:schemeClr val="accent1"/>
                  </a:solidFill>
                </a:rPr>
                <a:t>Transcribed Region</a:t>
              </a:r>
            </a:p>
          </p:txBody>
        </p:sp>
      </p:grpSp>
      <p:grpSp>
        <p:nvGrpSpPr>
          <p:cNvPr id="57358" name="Group 14">
            <a:extLst>
              <a:ext uri="{FF2B5EF4-FFF2-40B4-BE49-F238E27FC236}">
                <a16:creationId xmlns:a16="http://schemas.microsoft.com/office/drawing/2014/main" id="{95C35D7F-592A-C469-A457-270C5203A1DD}"/>
              </a:ext>
            </a:extLst>
          </p:cNvPr>
          <p:cNvGrpSpPr>
            <a:grpSpLocks/>
          </p:cNvGrpSpPr>
          <p:nvPr/>
        </p:nvGrpSpPr>
        <p:grpSpPr bwMode="auto">
          <a:xfrm>
            <a:off x="2592388" y="4327525"/>
            <a:ext cx="6427787" cy="1449388"/>
            <a:chOff x="1633" y="2726"/>
            <a:chExt cx="4049" cy="913"/>
          </a:xfrm>
        </p:grpSpPr>
        <p:sp>
          <p:nvSpPr>
            <p:cNvPr id="57359" name="Freeform 15">
              <a:extLst>
                <a:ext uri="{FF2B5EF4-FFF2-40B4-BE49-F238E27FC236}">
                  <a16:creationId xmlns:a16="http://schemas.microsoft.com/office/drawing/2014/main" id="{C86A0DF9-5ADE-C89E-4806-8E4FCE0009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68" y="3037"/>
              <a:ext cx="256" cy="602"/>
            </a:xfrm>
            <a:custGeom>
              <a:avLst/>
              <a:gdLst>
                <a:gd name="T0" fmla="*/ 208 w 256"/>
                <a:gd name="T1" fmla="*/ 0 h 602"/>
                <a:gd name="T2" fmla="*/ 160 w 256"/>
                <a:gd name="T3" fmla="*/ 192 h 602"/>
                <a:gd name="T4" fmla="*/ 64 w 256"/>
                <a:gd name="T5" fmla="*/ 288 h 602"/>
                <a:gd name="T6" fmla="*/ 16 w 256"/>
                <a:gd name="T7" fmla="*/ 432 h 602"/>
                <a:gd name="T8" fmla="*/ 160 w 256"/>
                <a:gd name="T9" fmla="*/ 576 h 602"/>
                <a:gd name="T10" fmla="*/ 256 w 256"/>
                <a:gd name="T11" fmla="*/ 59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602">
                  <a:moveTo>
                    <a:pt x="208" y="0"/>
                  </a:moveTo>
                  <a:cubicBezTo>
                    <a:pt x="196" y="72"/>
                    <a:pt x="184" y="144"/>
                    <a:pt x="160" y="192"/>
                  </a:cubicBezTo>
                  <a:cubicBezTo>
                    <a:pt x="136" y="240"/>
                    <a:pt x="87" y="248"/>
                    <a:pt x="64" y="288"/>
                  </a:cubicBezTo>
                  <a:cubicBezTo>
                    <a:pt x="40" y="327"/>
                    <a:pt x="0" y="384"/>
                    <a:pt x="16" y="432"/>
                  </a:cubicBezTo>
                  <a:cubicBezTo>
                    <a:pt x="31" y="479"/>
                    <a:pt x="120" y="549"/>
                    <a:pt x="160" y="576"/>
                  </a:cubicBezTo>
                  <a:cubicBezTo>
                    <a:pt x="199" y="602"/>
                    <a:pt x="227" y="597"/>
                    <a:pt x="256" y="592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0" name="Freeform 16">
              <a:extLst>
                <a:ext uri="{FF2B5EF4-FFF2-40B4-BE49-F238E27FC236}">
                  <a16:creationId xmlns:a16="http://schemas.microsoft.com/office/drawing/2014/main" id="{AEAF7833-FAB7-37C3-FACF-380B17B5C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3037"/>
              <a:ext cx="256" cy="602"/>
            </a:xfrm>
            <a:custGeom>
              <a:avLst/>
              <a:gdLst>
                <a:gd name="T0" fmla="*/ 208 w 256"/>
                <a:gd name="T1" fmla="*/ 0 h 602"/>
                <a:gd name="T2" fmla="*/ 160 w 256"/>
                <a:gd name="T3" fmla="*/ 192 h 602"/>
                <a:gd name="T4" fmla="*/ 64 w 256"/>
                <a:gd name="T5" fmla="*/ 288 h 602"/>
                <a:gd name="T6" fmla="*/ 16 w 256"/>
                <a:gd name="T7" fmla="*/ 432 h 602"/>
                <a:gd name="T8" fmla="*/ 160 w 256"/>
                <a:gd name="T9" fmla="*/ 576 h 602"/>
                <a:gd name="T10" fmla="*/ 256 w 256"/>
                <a:gd name="T11" fmla="*/ 59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602">
                  <a:moveTo>
                    <a:pt x="208" y="0"/>
                  </a:moveTo>
                  <a:cubicBezTo>
                    <a:pt x="196" y="72"/>
                    <a:pt x="184" y="144"/>
                    <a:pt x="160" y="192"/>
                  </a:cubicBezTo>
                  <a:cubicBezTo>
                    <a:pt x="136" y="240"/>
                    <a:pt x="87" y="248"/>
                    <a:pt x="64" y="288"/>
                  </a:cubicBezTo>
                  <a:cubicBezTo>
                    <a:pt x="40" y="327"/>
                    <a:pt x="0" y="384"/>
                    <a:pt x="16" y="432"/>
                  </a:cubicBezTo>
                  <a:cubicBezTo>
                    <a:pt x="31" y="479"/>
                    <a:pt x="120" y="549"/>
                    <a:pt x="160" y="576"/>
                  </a:cubicBezTo>
                  <a:cubicBezTo>
                    <a:pt x="199" y="602"/>
                    <a:pt x="227" y="597"/>
                    <a:pt x="256" y="592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1" name="Line 17">
              <a:extLst>
                <a:ext uri="{FF2B5EF4-FFF2-40B4-BE49-F238E27FC236}">
                  <a16:creationId xmlns:a16="http://schemas.microsoft.com/office/drawing/2014/main" id="{2CEB653B-C0C3-4320-DAFE-6824C54E72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8" y="2976"/>
              <a:ext cx="363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2" name="Rectangle 18">
              <a:extLst>
                <a:ext uri="{FF2B5EF4-FFF2-40B4-BE49-F238E27FC236}">
                  <a16:creationId xmlns:a16="http://schemas.microsoft.com/office/drawing/2014/main" id="{06A515AF-E542-10CE-275F-2653E18C9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" y="2819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400"/>
                <a:t>3’</a:t>
              </a:r>
            </a:p>
          </p:txBody>
        </p:sp>
        <p:sp>
          <p:nvSpPr>
            <p:cNvPr id="57363" name="Rectangle 19">
              <a:extLst>
                <a:ext uri="{FF2B5EF4-FFF2-40B4-BE49-F238E27FC236}">
                  <a16:creationId xmlns:a16="http://schemas.microsoft.com/office/drawing/2014/main" id="{E55FC276-A8E5-B8F5-7E60-7401D7B52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3" y="2823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400"/>
                <a:t>5’</a:t>
              </a:r>
            </a:p>
          </p:txBody>
        </p:sp>
        <p:sp>
          <p:nvSpPr>
            <p:cNvPr id="57364" name="Line 20">
              <a:extLst>
                <a:ext uri="{FF2B5EF4-FFF2-40B4-BE49-F238E27FC236}">
                  <a16:creationId xmlns:a16="http://schemas.microsoft.com/office/drawing/2014/main" id="{16C23E2F-6D44-422C-8352-DE8852B960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46" y="2976"/>
              <a:ext cx="384" cy="0"/>
            </a:xfrm>
            <a:prstGeom prst="line">
              <a:avLst/>
            </a:prstGeom>
            <a:noFill/>
            <a:ln w="2540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5" name="Line 21">
              <a:extLst>
                <a:ext uri="{FF2B5EF4-FFF2-40B4-BE49-F238E27FC236}">
                  <a16:creationId xmlns:a16="http://schemas.microsoft.com/office/drawing/2014/main" id="{FE842EE4-43DF-0153-7E89-1043105A99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2976"/>
              <a:ext cx="1824" cy="0"/>
            </a:xfrm>
            <a:prstGeom prst="line">
              <a:avLst/>
            </a:prstGeom>
            <a:noFill/>
            <a:ln w="2540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Line 22">
              <a:extLst>
                <a:ext uri="{FF2B5EF4-FFF2-40B4-BE49-F238E27FC236}">
                  <a16:creationId xmlns:a16="http://schemas.microsoft.com/office/drawing/2014/main" id="{5D911AFF-E519-AEC3-0671-2247298E66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976"/>
              <a:ext cx="384" cy="0"/>
            </a:xfrm>
            <a:prstGeom prst="line">
              <a:avLst/>
            </a:prstGeom>
            <a:noFill/>
            <a:ln w="2540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7" name="AutoShape 23">
              <a:extLst>
                <a:ext uri="{FF2B5EF4-FFF2-40B4-BE49-F238E27FC236}">
                  <a16:creationId xmlns:a16="http://schemas.microsoft.com/office/drawing/2014/main" id="{88CE65BC-3095-B740-9E77-30D5BE5C7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2832"/>
              <a:ext cx="288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6600CC"/>
                </a:gs>
                <a:gs pos="100000">
                  <a:srgbClr val="6600CC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/>
                <a:t>TF</a:t>
              </a:r>
            </a:p>
          </p:txBody>
        </p:sp>
        <p:sp>
          <p:nvSpPr>
            <p:cNvPr id="57368" name="AutoShape 24">
              <a:extLst>
                <a:ext uri="{FF2B5EF4-FFF2-40B4-BE49-F238E27FC236}">
                  <a16:creationId xmlns:a16="http://schemas.microsoft.com/office/drawing/2014/main" id="{09A8F5F7-BD71-E402-7B8E-A31729A1F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6" y="2832"/>
              <a:ext cx="288" cy="288"/>
            </a:xfrm>
            <a:prstGeom prst="octagon">
              <a:avLst>
                <a:gd name="adj" fmla="val 29287"/>
              </a:avLst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/>
                <a:t>TF</a:t>
              </a:r>
            </a:p>
          </p:txBody>
        </p:sp>
        <p:sp>
          <p:nvSpPr>
            <p:cNvPr id="57369" name="AutoShape 25">
              <a:extLst>
                <a:ext uri="{FF2B5EF4-FFF2-40B4-BE49-F238E27FC236}">
                  <a16:creationId xmlns:a16="http://schemas.microsoft.com/office/drawing/2014/main" id="{75F9DD39-48CC-0049-829D-648FABA888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494580">
              <a:off x="2903" y="2726"/>
              <a:ext cx="192" cy="172"/>
            </a:xfrm>
            <a:prstGeom prst="pentagon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600"/>
                <a:t>TF</a:t>
              </a:r>
            </a:p>
          </p:txBody>
        </p:sp>
      </p:grpSp>
      <p:grpSp>
        <p:nvGrpSpPr>
          <p:cNvPr id="57370" name="Group 26">
            <a:extLst>
              <a:ext uri="{FF2B5EF4-FFF2-40B4-BE49-F238E27FC236}">
                <a16:creationId xmlns:a16="http://schemas.microsoft.com/office/drawing/2014/main" id="{6F057CCA-336A-6DE6-60E7-8306263B3335}"/>
              </a:ext>
            </a:extLst>
          </p:cNvPr>
          <p:cNvGrpSpPr>
            <a:grpSpLocks/>
          </p:cNvGrpSpPr>
          <p:nvPr/>
        </p:nvGrpSpPr>
        <p:grpSpPr bwMode="auto">
          <a:xfrm>
            <a:off x="214313" y="3124200"/>
            <a:ext cx="8805862" cy="460375"/>
            <a:chOff x="135" y="2291"/>
            <a:chExt cx="5547" cy="290"/>
          </a:xfrm>
        </p:grpSpPr>
        <p:sp>
          <p:nvSpPr>
            <p:cNvPr id="57371" name="Line 27">
              <a:extLst>
                <a:ext uri="{FF2B5EF4-FFF2-40B4-BE49-F238E27FC236}">
                  <a16:creationId xmlns:a16="http://schemas.microsoft.com/office/drawing/2014/main" id="{33450964-B319-381C-C9F4-76A56B0DE9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2448"/>
              <a:ext cx="51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2" name="Rectangle 28">
              <a:extLst>
                <a:ext uri="{FF2B5EF4-FFF2-40B4-BE49-F238E27FC236}">
                  <a16:creationId xmlns:a16="http://schemas.microsoft.com/office/drawing/2014/main" id="{444C8980-7D00-5AF6-5CF4-083CCBD5C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" y="2291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400"/>
                <a:t>3’</a:t>
              </a:r>
            </a:p>
          </p:txBody>
        </p:sp>
        <p:sp>
          <p:nvSpPr>
            <p:cNvPr id="57373" name="Rectangle 29">
              <a:extLst>
                <a:ext uri="{FF2B5EF4-FFF2-40B4-BE49-F238E27FC236}">
                  <a16:creationId xmlns:a16="http://schemas.microsoft.com/office/drawing/2014/main" id="{BA9ED3BE-B9E1-756A-740B-8FF32233B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" y="2295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400"/>
                <a:t>5’</a:t>
              </a:r>
            </a:p>
          </p:txBody>
        </p:sp>
        <p:sp>
          <p:nvSpPr>
            <p:cNvPr id="57374" name="Line 30">
              <a:extLst>
                <a:ext uri="{FF2B5EF4-FFF2-40B4-BE49-F238E27FC236}">
                  <a16:creationId xmlns:a16="http://schemas.microsoft.com/office/drawing/2014/main" id="{D7DD609F-4F10-512A-153A-C06D5F09BC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2448"/>
              <a:ext cx="384" cy="0"/>
            </a:xfrm>
            <a:prstGeom prst="line">
              <a:avLst/>
            </a:prstGeom>
            <a:noFill/>
            <a:ln w="2540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5" name="Line 31">
              <a:extLst>
                <a:ext uri="{FF2B5EF4-FFF2-40B4-BE49-F238E27FC236}">
                  <a16:creationId xmlns:a16="http://schemas.microsoft.com/office/drawing/2014/main" id="{C597686C-2E07-F3A8-EF55-899AFC4F3A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2448"/>
              <a:ext cx="1824" cy="0"/>
            </a:xfrm>
            <a:prstGeom prst="line">
              <a:avLst/>
            </a:prstGeom>
            <a:noFill/>
            <a:ln w="2540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6" name="Line 32">
              <a:extLst>
                <a:ext uri="{FF2B5EF4-FFF2-40B4-BE49-F238E27FC236}">
                  <a16:creationId xmlns:a16="http://schemas.microsoft.com/office/drawing/2014/main" id="{5B75BBCC-8645-BF8A-1204-607E50767C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48"/>
              <a:ext cx="384" cy="0"/>
            </a:xfrm>
            <a:prstGeom prst="line">
              <a:avLst/>
            </a:prstGeom>
            <a:noFill/>
            <a:ln w="2540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77" name="AutoShape 33">
            <a:extLst>
              <a:ext uri="{FF2B5EF4-FFF2-40B4-BE49-F238E27FC236}">
                <a16:creationId xmlns:a16="http://schemas.microsoft.com/office/drawing/2014/main" id="{EA4FF058-9B2F-1B39-E1A4-5D05ED6B1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144838"/>
            <a:ext cx="457200" cy="457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00CC"/>
              </a:gs>
              <a:gs pos="100000">
                <a:srgbClr val="6600CC">
                  <a:gamma/>
                  <a:shade val="46275"/>
                  <a:invGamma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/>
              <a:t>TF</a:t>
            </a:r>
          </a:p>
        </p:txBody>
      </p:sp>
      <p:sp>
        <p:nvSpPr>
          <p:cNvPr id="57378" name="AutoShape 34">
            <a:extLst>
              <a:ext uri="{FF2B5EF4-FFF2-40B4-BE49-F238E27FC236}">
                <a16:creationId xmlns:a16="http://schemas.microsoft.com/office/drawing/2014/main" id="{25AE38C4-462E-C78D-A4A0-67CC2561C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3144838"/>
            <a:ext cx="457200" cy="457200"/>
          </a:xfrm>
          <a:prstGeom prst="octagon">
            <a:avLst>
              <a:gd name="adj" fmla="val 29287"/>
            </a:avLst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/>
              <a:t>TF</a:t>
            </a:r>
          </a:p>
        </p:txBody>
      </p:sp>
      <p:sp>
        <p:nvSpPr>
          <p:cNvPr id="57379" name="AutoShape 35">
            <a:extLst>
              <a:ext uri="{FF2B5EF4-FFF2-40B4-BE49-F238E27FC236}">
                <a16:creationId xmlns:a16="http://schemas.microsoft.com/office/drawing/2014/main" id="{83AE727C-EEDB-5DB0-E9DC-ACC13BEA7801}"/>
              </a:ext>
            </a:extLst>
          </p:cNvPr>
          <p:cNvSpPr>
            <a:spLocks noChangeArrowheads="1"/>
          </p:cNvSpPr>
          <p:nvPr/>
        </p:nvSpPr>
        <p:spPr bwMode="auto">
          <a:xfrm rot="-1494580">
            <a:off x="4608513" y="2976563"/>
            <a:ext cx="304800" cy="273050"/>
          </a:xfrm>
          <a:prstGeom prst="pentagon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/>
              <a:t>TF</a:t>
            </a:r>
          </a:p>
        </p:txBody>
      </p:sp>
      <p:grpSp>
        <p:nvGrpSpPr>
          <p:cNvPr id="57380" name="Group 36">
            <a:extLst>
              <a:ext uri="{FF2B5EF4-FFF2-40B4-BE49-F238E27FC236}">
                <a16:creationId xmlns:a16="http://schemas.microsoft.com/office/drawing/2014/main" id="{9634A0C5-FCF3-5213-6CD8-554C5004C9D4}"/>
              </a:ext>
            </a:extLst>
          </p:cNvPr>
          <p:cNvGrpSpPr>
            <a:grpSpLocks/>
          </p:cNvGrpSpPr>
          <p:nvPr/>
        </p:nvGrpSpPr>
        <p:grpSpPr bwMode="auto">
          <a:xfrm>
            <a:off x="5221288" y="4452938"/>
            <a:ext cx="2132012" cy="1062037"/>
            <a:chOff x="3289" y="3010"/>
            <a:chExt cx="1343" cy="669"/>
          </a:xfrm>
        </p:grpSpPr>
        <p:sp>
          <p:nvSpPr>
            <p:cNvPr id="57381" name="Text Box 37">
              <a:extLst>
                <a:ext uri="{FF2B5EF4-FFF2-40B4-BE49-F238E27FC236}">
                  <a16:creationId xmlns:a16="http://schemas.microsoft.com/office/drawing/2014/main" id="{7A2A6EA2-0B79-6F8A-78C8-DE46F45D29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9" y="3487"/>
              <a:ext cx="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5’</a:t>
              </a:r>
            </a:p>
          </p:txBody>
        </p:sp>
        <p:sp>
          <p:nvSpPr>
            <p:cNvPr id="57382" name="Text Box 38">
              <a:extLst>
                <a:ext uri="{FF2B5EF4-FFF2-40B4-BE49-F238E27FC236}">
                  <a16:creationId xmlns:a16="http://schemas.microsoft.com/office/drawing/2014/main" id="{57EEB214-A5EC-4262-EF23-18F8B3CE9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3372"/>
              <a:ext cx="4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solidFill>
                    <a:srgbClr val="FF66FF"/>
                  </a:solidFill>
                </a:rPr>
                <a:t>RNA</a:t>
              </a:r>
            </a:p>
          </p:txBody>
        </p:sp>
        <p:sp>
          <p:nvSpPr>
            <p:cNvPr id="57383" name="Freeform 39">
              <a:extLst>
                <a:ext uri="{FF2B5EF4-FFF2-40B4-BE49-F238E27FC236}">
                  <a16:creationId xmlns:a16="http://schemas.microsoft.com/office/drawing/2014/main" id="{CB6A0AF1-3B46-E7DA-C055-00CBCA787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3290"/>
              <a:ext cx="807" cy="294"/>
            </a:xfrm>
            <a:custGeom>
              <a:avLst/>
              <a:gdLst>
                <a:gd name="T0" fmla="*/ 2352 w 2352"/>
                <a:gd name="T1" fmla="*/ 3 h 584"/>
                <a:gd name="T2" fmla="*/ 1920 w 2352"/>
                <a:gd name="T3" fmla="*/ 3 h 584"/>
                <a:gd name="T4" fmla="*/ 1872 w 2352"/>
                <a:gd name="T5" fmla="*/ 16 h 584"/>
                <a:gd name="T6" fmla="*/ 1776 w 2352"/>
                <a:gd name="T7" fmla="*/ 71 h 584"/>
                <a:gd name="T8" fmla="*/ 1705 w 2352"/>
                <a:gd name="T9" fmla="*/ 195 h 584"/>
                <a:gd name="T10" fmla="*/ 1566 w 2352"/>
                <a:gd name="T11" fmla="*/ 435 h 584"/>
                <a:gd name="T12" fmla="*/ 1344 w 2352"/>
                <a:gd name="T13" fmla="*/ 563 h 584"/>
                <a:gd name="T14" fmla="*/ 720 w 2352"/>
                <a:gd name="T15" fmla="*/ 563 h 584"/>
                <a:gd name="T16" fmla="*/ 0 w 2352"/>
                <a:gd name="T17" fmla="*/ 563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2" h="584">
                  <a:moveTo>
                    <a:pt x="2352" y="3"/>
                  </a:moveTo>
                  <a:cubicBezTo>
                    <a:pt x="2176" y="1"/>
                    <a:pt x="2000" y="0"/>
                    <a:pt x="1920" y="3"/>
                  </a:cubicBezTo>
                  <a:cubicBezTo>
                    <a:pt x="1840" y="5"/>
                    <a:pt x="1896" y="4"/>
                    <a:pt x="1872" y="16"/>
                  </a:cubicBezTo>
                  <a:cubicBezTo>
                    <a:pt x="1848" y="27"/>
                    <a:pt x="1803" y="41"/>
                    <a:pt x="1776" y="71"/>
                  </a:cubicBezTo>
                  <a:cubicBezTo>
                    <a:pt x="1748" y="100"/>
                    <a:pt x="1740" y="134"/>
                    <a:pt x="1705" y="195"/>
                  </a:cubicBezTo>
                  <a:cubicBezTo>
                    <a:pt x="1670" y="255"/>
                    <a:pt x="1626" y="373"/>
                    <a:pt x="1566" y="435"/>
                  </a:cubicBezTo>
                  <a:cubicBezTo>
                    <a:pt x="1505" y="496"/>
                    <a:pt x="1484" y="541"/>
                    <a:pt x="1344" y="563"/>
                  </a:cubicBezTo>
                  <a:cubicBezTo>
                    <a:pt x="1203" y="584"/>
                    <a:pt x="944" y="563"/>
                    <a:pt x="720" y="563"/>
                  </a:cubicBezTo>
                  <a:cubicBezTo>
                    <a:pt x="496" y="563"/>
                    <a:pt x="118" y="568"/>
                    <a:pt x="0" y="563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384" name="Group 40">
              <a:extLst>
                <a:ext uri="{FF2B5EF4-FFF2-40B4-BE49-F238E27FC236}">
                  <a16:creationId xmlns:a16="http://schemas.microsoft.com/office/drawing/2014/main" id="{EB551683-495C-17CE-89D8-CADEE1A57B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8" y="3010"/>
              <a:ext cx="464" cy="456"/>
              <a:chOff x="2970" y="3010"/>
              <a:chExt cx="464" cy="456"/>
            </a:xfrm>
          </p:grpSpPr>
          <p:sp>
            <p:nvSpPr>
              <p:cNvPr id="57385" name="Oval 41">
                <a:extLst>
                  <a:ext uri="{FF2B5EF4-FFF2-40B4-BE49-F238E27FC236}">
                    <a16:creationId xmlns:a16="http://schemas.microsoft.com/office/drawing/2014/main" id="{1B86BC27-A272-41E8-78E9-ECC45E76C3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70" y="3010"/>
                <a:ext cx="456" cy="456"/>
              </a:xfrm>
              <a:prstGeom prst="ellipse">
                <a:avLst/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 b="1"/>
              </a:p>
            </p:txBody>
          </p:sp>
          <p:sp>
            <p:nvSpPr>
              <p:cNvPr id="57386" name="Text Box 42">
                <a:extLst>
                  <a:ext uri="{FF2B5EF4-FFF2-40B4-BE49-F238E27FC236}">
                    <a16:creationId xmlns:a16="http://schemas.microsoft.com/office/drawing/2014/main" id="{1CEA4646-E4AC-B942-E44D-A243E775BC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2970" y="3084"/>
                <a:ext cx="464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en-US" sz="2000" b="1">
                    <a:solidFill>
                      <a:srgbClr val="663300"/>
                    </a:solidFill>
                  </a:rPr>
                  <a:t>RNA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altLang="en-US" sz="2000" b="1">
                    <a:solidFill>
                      <a:srgbClr val="663300"/>
                    </a:solidFill>
                  </a:rPr>
                  <a:t>Pol.</a:t>
                </a:r>
                <a:endParaRPr lang="en-US" altLang="en-US" sz="2400" b="1">
                  <a:solidFill>
                    <a:srgbClr val="663300"/>
                  </a:solidFill>
                </a:endParaRPr>
              </a:p>
            </p:txBody>
          </p:sp>
        </p:grpSp>
      </p:grpSp>
      <p:grpSp>
        <p:nvGrpSpPr>
          <p:cNvPr id="57387" name="Group 43">
            <a:extLst>
              <a:ext uri="{FF2B5EF4-FFF2-40B4-BE49-F238E27FC236}">
                <a16:creationId xmlns:a16="http://schemas.microsoft.com/office/drawing/2014/main" id="{EDC4F3AB-EC97-7D35-DA75-242525F500CD}"/>
              </a:ext>
            </a:extLst>
          </p:cNvPr>
          <p:cNvGrpSpPr>
            <a:grpSpLocks/>
          </p:cNvGrpSpPr>
          <p:nvPr/>
        </p:nvGrpSpPr>
        <p:grpSpPr bwMode="auto">
          <a:xfrm>
            <a:off x="4740275" y="4452938"/>
            <a:ext cx="736600" cy="723900"/>
            <a:chOff x="2970" y="3010"/>
            <a:chExt cx="464" cy="456"/>
          </a:xfrm>
        </p:grpSpPr>
        <p:sp>
          <p:nvSpPr>
            <p:cNvPr id="57388" name="Oval 44">
              <a:extLst>
                <a:ext uri="{FF2B5EF4-FFF2-40B4-BE49-F238E27FC236}">
                  <a16:creationId xmlns:a16="http://schemas.microsoft.com/office/drawing/2014/main" id="{702B8D46-C86E-572E-7ECD-39C01D881E9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970" y="3010"/>
              <a:ext cx="456" cy="456"/>
            </a:xfrm>
            <a:prstGeom prst="ellipse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 b="1"/>
            </a:p>
          </p:txBody>
        </p:sp>
        <p:sp>
          <p:nvSpPr>
            <p:cNvPr id="57389" name="Text Box 45">
              <a:extLst>
                <a:ext uri="{FF2B5EF4-FFF2-40B4-BE49-F238E27FC236}">
                  <a16:creationId xmlns:a16="http://schemas.microsoft.com/office/drawing/2014/main" id="{A6579F52-3699-9301-53FD-84321DC0C8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970" y="3084"/>
              <a:ext cx="46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en-US" sz="2000" b="1">
                  <a:solidFill>
                    <a:srgbClr val="663300"/>
                  </a:solidFill>
                </a:rPr>
                <a:t>RNA</a:t>
              </a:r>
            </a:p>
            <a:p>
              <a:pPr>
                <a:lnSpc>
                  <a:spcPct val="70000"/>
                </a:lnSpc>
              </a:pPr>
              <a:r>
                <a:rPr lang="en-US" altLang="en-US" sz="2000" b="1">
                  <a:solidFill>
                    <a:srgbClr val="663300"/>
                  </a:solidFill>
                </a:rPr>
                <a:t>Pol.</a:t>
              </a:r>
              <a:endParaRPr lang="en-US" altLang="en-US" sz="2400" b="1">
                <a:solidFill>
                  <a:srgbClr val="663300"/>
                </a:solidFill>
              </a:endParaRPr>
            </a:p>
          </p:txBody>
        </p:sp>
      </p:grpSp>
      <p:sp>
        <p:nvSpPr>
          <p:cNvPr id="57390" name="Text Box 46">
            <a:extLst>
              <a:ext uri="{FF2B5EF4-FFF2-40B4-BE49-F238E27FC236}">
                <a16:creationId xmlns:a16="http://schemas.microsoft.com/office/drawing/2014/main" id="{2C4FC082-DFD7-D9D5-8404-2EDCA8BFA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371600"/>
            <a:ext cx="1389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Many bases</a:t>
            </a:r>
          </a:p>
        </p:txBody>
      </p:sp>
      <p:grpSp>
        <p:nvGrpSpPr>
          <p:cNvPr id="57391" name="Group 47">
            <a:extLst>
              <a:ext uri="{FF2B5EF4-FFF2-40B4-BE49-F238E27FC236}">
                <a16:creationId xmlns:a16="http://schemas.microsoft.com/office/drawing/2014/main" id="{18A55B0B-49C0-DA8B-40B7-3085D8AB4D24}"/>
              </a:ext>
            </a:extLst>
          </p:cNvPr>
          <p:cNvGrpSpPr>
            <a:grpSpLocks/>
          </p:cNvGrpSpPr>
          <p:nvPr/>
        </p:nvGrpSpPr>
        <p:grpSpPr bwMode="auto">
          <a:xfrm>
            <a:off x="4098925" y="1905000"/>
            <a:ext cx="1227138" cy="777875"/>
            <a:chOff x="2582" y="1200"/>
            <a:chExt cx="773" cy="490"/>
          </a:xfrm>
        </p:grpSpPr>
        <p:sp>
          <p:nvSpPr>
            <p:cNvPr id="57392" name="Line 48">
              <a:extLst>
                <a:ext uri="{FF2B5EF4-FFF2-40B4-BE49-F238E27FC236}">
                  <a16:creationId xmlns:a16="http://schemas.microsoft.com/office/drawing/2014/main" id="{555A2335-ABD0-1D59-D1EC-D6F8C5F808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1200"/>
              <a:ext cx="384" cy="0"/>
            </a:xfrm>
            <a:prstGeom prst="line">
              <a:avLst/>
            </a:prstGeom>
            <a:noFill/>
            <a:ln w="2540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3" name="Text Box 49">
              <a:extLst>
                <a:ext uri="{FF2B5EF4-FFF2-40B4-BE49-F238E27FC236}">
                  <a16:creationId xmlns:a16="http://schemas.microsoft.com/office/drawing/2014/main" id="{AFDFEE64-E577-E658-5245-2C75EA2BC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2" y="1440"/>
              <a:ext cx="7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solidFill>
                    <a:srgbClr val="33CC33"/>
                  </a:solidFill>
                </a:rPr>
                <a:t>Promoter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7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7" grpId="0" animBg="1" autoUpdateAnimBg="0"/>
      <p:bldP spid="57378" grpId="0" animBg="1" autoUpdateAnimBg="0"/>
      <p:bldP spid="57379" grpId="0" animBg="1" autoUpdateAnimBg="0"/>
      <p:bldP spid="5739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C94D13E-8545-8E2D-10DF-887CD88E5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Eukaryotic mRNA</a:t>
            </a:r>
          </a:p>
        </p:txBody>
      </p:sp>
      <p:sp>
        <p:nvSpPr>
          <p:cNvPr id="13315" name="AutoShape 3">
            <a:extLst>
              <a:ext uri="{FF2B5EF4-FFF2-40B4-BE49-F238E27FC236}">
                <a16:creationId xmlns:a16="http://schemas.microsoft.com/office/drawing/2014/main" id="{E8E6BA25-BF25-E762-DD55-B3857C06FDDE}"/>
              </a:ext>
            </a:extLst>
          </p:cNvPr>
          <p:cNvSpPr>
            <a:spLocks noChangeArrowheads="1"/>
          </p:cNvSpPr>
          <p:nvPr/>
        </p:nvSpPr>
        <p:spPr bwMode="auto">
          <a:xfrm rot="8100000" flipH="1">
            <a:off x="1339850" y="2406650"/>
            <a:ext cx="520700" cy="292100"/>
          </a:xfrm>
          <a:prstGeom prst="rightArrow">
            <a:avLst>
              <a:gd name="adj1" fmla="val 50000"/>
              <a:gd name="adj2" fmla="val 89139"/>
            </a:avLst>
          </a:prstGeom>
          <a:solidFill>
            <a:srgbClr val="F95AB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E426E4B-5844-42EB-C1AA-22B482539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350" y="1987550"/>
            <a:ext cx="4178300" cy="292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AEE274FB-E190-0762-A22A-55C3B2A85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1987550"/>
            <a:ext cx="25019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382E60D3-6E7F-D659-943B-BC2C9C26D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8800" y="2311400"/>
            <a:ext cx="25209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>
                <a:solidFill>
                  <a:schemeClr val="tx2"/>
                </a:solidFill>
              </a:rPr>
              <a:t>Protein Coding Region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46BAF18C-78CA-301F-E3BD-509512E81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1016000"/>
            <a:ext cx="25479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chemeClr val="accent1"/>
                </a:solidFill>
              </a:rPr>
              <a:t>3’ Untranslated Region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635BDDF8-ABC1-DE98-1691-37DAF71ED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016000"/>
            <a:ext cx="25479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>
                <a:solidFill>
                  <a:schemeClr val="accent1"/>
                </a:solidFill>
              </a:rPr>
              <a:t>5’ Untranslated Region</a:t>
            </a: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39ECC4D5-35D8-667F-7A8D-931DF8CBA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563" y="1974850"/>
            <a:ext cx="762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Exon 2</a:t>
            </a: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82E208F2-25B2-C04D-5E5D-E8FA07636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963" y="1974850"/>
            <a:ext cx="762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Exon 3</a:t>
            </a: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99E843C8-9B7D-D649-2AE3-074908EAA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1974850"/>
            <a:ext cx="762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Exon 1</a:t>
            </a:r>
          </a:p>
        </p:txBody>
      </p:sp>
      <p:sp>
        <p:nvSpPr>
          <p:cNvPr id="13324" name="Oval 12">
            <a:extLst>
              <a:ext uri="{FF2B5EF4-FFF2-40B4-BE49-F238E27FC236}">
                <a16:creationId xmlns:a16="http://schemas.microsoft.com/office/drawing/2014/main" id="{6B454484-5A06-1E6D-6732-4B840D5ED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987550"/>
            <a:ext cx="444500" cy="368300"/>
          </a:xfrm>
          <a:prstGeom prst="ellipse">
            <a:avLst/>
          </a:prstGeom>
          <a:solidFill>
            <a:srgbClr val="F95AB7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Rectangle 13">
            <a:extLst>
              <a:ext uri="{FF2B5EF4-FFF2-40B4-BE49-F238E27FC236}">
                <a16:creationId xmlns:a16="http://schemas.microsoft.com/office/drawing/2014/main" id="{3E466B1D-EFD7-2D2E-3D06-91C85BEBF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350" y="1987550"/>
            <a:ext cx="825500" cy="292100"/>
          </a:xfrm>
          <a:prstGeom prst="rect">
            <a:avLst/>
          </a:prstGeom>
          <a:solidFill>
            <a:srgbClr val="6E004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AutoShape 14">
            <a:extLst>
              <a:ext uri="{FF2B5EF4-FFF2-40B4-BE49-F238E27FC236}">
                <a16:creationId xmlns:a16="http://schemas.microsoft.com/office/drawing/2014/main" id="{790CE98A-6E07-ECFC-C19B-ACF09D38EE6D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835650" y="1492250"/>
            <a:ext cx="520700" cy="292100"/>
          </a:xfrm>
          <a:prstGeom prst="rightArrow">
            <a:avLst>
              <a:gd name="adj1" fmla="val 50000"/>
              <a:gd name="adj2" fmla="val 8913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>
            <a:extLst>
              <a:ext uri="{FF2B5EF4-FFF2-40B4-BE49-F238E27FC236}">
                <a16:creationId xmlns:a16="http://schemas.microsoft.com/office/drawing/2014/main" id="{892B7192-E023-4727-22A5-DF9CE078B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1952625"/>
            <a:ext cx="1006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/>
              <a:t>AAAAA</a:t>
            </a:r>
          </a:p>
        </p:txBody>
      </p:sp>
      <p:sp>
        <p:nvSpPr>
          <p:cNvPr id="13328" name="Rectangle 16">
            <a:extLst>
              <a:ext uri="{FF2B5EF4-FFF2-40B4-BE49-F238E27FC236}">
                <a16:creationId xmlns:a16="http://schemas.microsoft.com/office/drawing/2014/main" id="{5DA6CAA7-83D8-9EDB-2919-027F00A50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163" y="1900238"/>
            <a:ext cx="4508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/>
              <a:t>G</a:t>
            </a:r>
          </a:p>
        </p:txBody>
      </p:sp>
      <p:sp>
        <p:nvSpPr>
          <p:cNvPr id="13329" name="AutoShape 17">
            <a:extLst>
              <a:ext uri="{FF2B5EF4-FFF2-40B4-BE49-F238E27FC236}">
                <a16:creationId xmlns:a16="http://schemas.microsoft.com/office/drawing/2014/main" id="{362BC8D1-643C-BFBE-294B-D7CEB641C267}"/>
              </a:ext>
            </a:extLst>
          </p:cNvPr>
          <p:cNvSpPr>
            <a:spLocks noChangeArrowheads="1"/>
          </p:cNvSpPr>
          <p:nvPr/>
        </p:nvSpPr>
        <p:spPr bwMode="auto">
          <a:xfrm rot="13500000">
            <a:off x="6902450" y="2406650"/>
            <a:ext cx="520700" cy="292100"/>
          </a:xfrm>
          <a:prstGeom prst="rightArrow">
            <a:avLst>
              <a:gd name="adj1" fmla="val 50000"/>
              <a:gd name="adj2" fmla="val 89139"/>
            </a:avLst>
          </a:prstGeom>
          <a:solidFill>
            <a:srgbClr val="6E004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AutoShape 18">
            <a:extLst>
              <a:ext uri="{FF2B5EF4-FFF2-40B4-BE49-F238E27FC236}">
                <a16:creationId xmlns:a16="http://schemas.microsoft.com/office/drawing/2014/main" id="{BEFC1D6F-8AC1-68A2-BA4D-4CAE6A5ACD5D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2406650" y="1492250"/>
            <a:ext cx="520700" cy="292100"/>
          </a:xfrm>
          <a:prstGeom prst="rightArrow">
            <a:avLst>
              <a:gd name="adj1" fmla="val 50000"/>
              <a:gd name="adj2" fmla="val 8913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Rectangle 19">
            <a:extLst>
              <a:ext uri="{FF2B5EF4-FFF2-40B4-BE49-F238E27FC236}">
                <a16:creationId xmlns:a16="http://schemas.microsoft.com/office/drawing/2014/main" id="{FBCB8588-8D34-E062-BB7D-9AEAB1613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4563" y="1884363"/>
            <a:ext cx="434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400"/>
              <a:t>3’</a:t>
            </a:r>
          </a:p>
        </p:txBody>
      </p:sp>
      <p:sp>
        <p:nvSpPr>
          <p:cNvPr id="13332" name="Rectangle 20">
            <a:extLst>
              <a:ext uri="{FF2B5EF4-FFF2-40B4-BE49-F238E27FC236}">
                <a16:creationId xmlns:a16="http://schemas.microsoft.com/office/drawing/2014/main" id="{17D41548-94CB-E8F4-E4BD-B82F9912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84363"/>
            <a:ext cx="434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400"/>
              <a:t>5’</a:t>
            </a:r>
          </a:p>
        </p:txBody>
      </p:sp>
      <p:sp>
        <p:nvSpPr>
          <p:cNvPr id="13333" name="Rectangle 21">
            <a:extLst>
              <a:ext uri="{FF2B5EF4-FFF2-40B4-BE49-F238E27FC236}">
                <a16:creationId xmlns:a16="http://schemas.microsoft.com/office/drawing/2014/main" id="{F75C2CF6-55ED-274D-3CA1-5C6D2F08D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563" y="2768600"/>
            <a:ext cx="16827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 b="1"/>
              <a:t>3’ Poly A Tail</a:t>
            </a:r>
          </a:p>
        </p:txBody>
      </p:sp>
      <p:sp>
        <p:nvSpPr>
          <p:cNvPr id="13334" name="Rectangle 22">
            <a:extLst>
              <a:ext uri="{FF2B5EF4-FFF2-40B4-BE49-F238E27FC236}">
                <a16:creationId xmlns:a16="http://schemas.microsoft.com/office/drawing/2014/main" id="{F0876B37-2E9A-CE09-BE7E-BC4600500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2768600"/>
            <a:ext cx="9080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 b="1"/>
              <a:t>5’ Cap</a:t>
            </a:r>
          </a:p>
        </p:txBody>
      </p:sp>
      <p:sp>
        <p:nvSpPr>
          <p:cNvPr id="13335" name="Rectangle 23">
            <a:extLst>
              <a:ext uri="{FF2B5EF4-FFF2-40B4-BE49-F238E27FC236}">
                <a16:creationId xmlns:a16="http://schemas.microsoft.com/office/drawing/2014/main" id="{ADF3A310-780E-CB75-D996-C3D3A6CCA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766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Rectangle 24">
            <a:extLst>
              <a:ext uri="{FF2B5EF4-FFF2-40B4-BE49-F238E27FC236}">
                <a16:creationId xmlns:a16="http://schemas.microsoft.com/office/drawing/2014/main" id="{7AFC6080-F4A1-9CCF-34EB-374BA04E5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76600"/>
            <a:ext cx="777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2"/>
              <a:buChar char=""/>
            </a:pPr>
            <a:r>
              <a:rPr lang="en-US" altLang="en-US" sz="3200"/>
              <a:t>RNA processing achieves three things: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2"/>
              <a:buChar char=""/>
            </a:pPr>
            <a:r>
              <a:rPr lang="en-US" altLang="en-US"/>
              <a:t>Removal of introns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2"/>
              <a:buChar char=""/>
            </a:pPr>
            <a:r>
              <a:rPr lang="en-US" altLang="en-US"/>
              <a:t>Addition of a 5’ cap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2"/>
              <a:buChar char=""/>
            </a:pPr>
            <a:r>
              <a:rPr lang="en-US" altLang="en-US"/>
              <a:t>Addition of a 3’ tail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2"/>
              <a:buChar char=""/>
            </a:pPr>
            <a:r>
              <a:rPr lang="en-US" altLang="en-US" sz="3200"/>
              <a:t>This signals the mRNA is ready to move out of the nucleus and may control its life span in the cytoplasm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C6B4872-D11C-CD01-0D3F-9AE8B3DA0C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1143000"/>
          </a:xfrm>
          <a:noFill/>
          <a:ln/>
        </p:spPr>
        <p:txBody>
          <a:bodyPr/>
          <a:lstStyle/>
          <a:p>
            <a:r>
              <a:rPr lang="en-US" altLang="en-US"/>
              <a:t>Operons Are Groups Of Genes Expressed By Prokaryotes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45D61D3-D4FD-8536-437B-CE2644C6DF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genes grouped in an operon are all needed to complete a given task</a:t>
            </a:r>
          </a:p>
          <a:p>
            <a:r>
              <a:rPr lang="en-US" altLang="en-US"/>
              <a:t>Each operon is controlled by a single control sequence in the DNA</a:t>
            </a:r>
          </a:p>
          <a:p>
            <a:r>
              <a:rPr lang="en-US" altLang="en-US"/>
              <a:t>Because the genes are grouped together, they can be transcribed together then translated together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E6FD6DE-A316-33E2-DD11-0BF1DA1F6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86800" cy="4114800"/>
          </a:xfrm>
          <a:noFill/>
          <a:ln/>
        </p:spPr>
        <p:txBody>
          <a:bodyPr/>
          <a:lstStyle/>
          <a:p>
            <a:endParaRPr lang="en-US" altLang="en-US" sz="4800"/>
          </a:p>
          <a:p>
            <a:endParaRPr lang="en-US" altLang="en-US" sz="4800"/>
          </a:p>
        </p:txBody>
      </p:sp>
      <p:grpSp>
        <p:nvGrpSpPr>
          <p:cNvPr id="26627" name="Group 3">
            <a:extLst>
              <a:ext uri="{FF2B5EF4-FFF2-40B4-BE49-F238E27FC236}">
                <a16:creationId xmlns:a16="http://schemas.microsoft.com/office/drawing/2014/main" id="{84E5828F-3081-B093-121B-1E7004F97E68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143000"/>
            <a:ext cx="7772400" cy="4191000"/>
            <a:chOff x="768" y="1008"/>
            <a:chExt cx="4320" cy="2160"/>
          </a:xfrm>
        </p:grpSpPr>
        <p:sp>
          <p:nvSpPr>
            <p:cNvPr id="26628" name="AutoShape 4">
              <a:extLst>
                <a:ext uri="{FF2B5EF4-FFF2-40B4-BE49-F238E27FC236}">
                  <a16:creationId xmlns:a16="http://schemas.microsoft.com/office/drawing/2014/main" id="{3F8C2081-C20E-BEC1-428E-FEE1A645A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008"/>
              <a:ext cx="4320" cy="2160"/>
            </a:xfrm>
            <a:prstGeom prst="ribbon2">
              <a:avLst>
                <a:gd name="adj1" fmla="val 12500"/>
                <a:gd name="adj2" fmla="val 50000"/>
              </a:avLst>
            </a:prstGeom>
            <a:gradFill rotWithShape="0">
              <a:gsLst>
                <a:gs pos="0">
                  <a:schemeClr val="tx2"/>
                </a:gs>
                <a:gs pos="50000">
                  <a:schemeClr val="tx1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9" name="WordArt 5">
              <a:extLst>
                <a:ext uri="{FF2B5EF4-FFF2-40B4-BE49-F238E27FC236}">
                  <a16:creationId xmlns:a16="http://schemas.microsoft.com/office/drawing/2014/main" id="{70EB5D5A-E340-5C94-0289-FFFDD20CD48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16" y="1152"/>
              <a:ext cx="1872" cy="1536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PerspectiveTopLeft"/>
                <a:lightRig rig="legacyNormal3" dir="r"/>
              </a:scene3d>
              <a:sp3d extrusionH="201600" prstMaterial="legacyMetal">
                <a:extrusionClr>
                  <a:srgbClr val="FFFFFF"/>
                </a:extrusionClr>
                <a:contourClr>
                  <a:schemeClr val="hlink"/>
                </a:contourClr>
              </a:sp3d>
            </a:bodyPr>
            <a:lstStyle/>
            <a:p>
              <a:pPr algn="ctr"/>
              <a:r>
                <a:rPr lang="en-US" sz="6000" kern="10">
                  <a:ln w="9525">
                    <a:round/>
                    <a:headEnd/>
                    <a:tailEnd/>
                  </a:ln>
                  <a:solidFill>
                    <a:schemeClr val="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</a:p>
            <a:p>
              <a:pPr algn="ctr"/>
              <a:r>
                <a:rPr lang="en-US" sz="6000" kern="10">
                  <a:ln w="9525">
                    <a:round/>
                    <a:headEnd/>
                    <a:tailEnd/>
                  </a:ln>
                  <a:solidFill>
                    <a:schemeClr val="hlin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6CE6F16-2BD0-4F03-7634-F959C214E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2022D78-D4B8-1FB3-BF01-6D4A2D1AD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114800"/>
          </a:xfrm>
          <a:noFill/>
          <a:ln/>
        </p:spPr>
        <p:txBody>
          <a:bodyPr/>
          <a:lstStyle/>
          <a:p>
            <a:r>
              <a:rPr lang="en-US" altLang="en-US"/>
              <a:t>Genes in the </a:t>
            </a:r>
            <a:r>
              <a:rPr lang="en-US" altLang="en-US" i="1"/>
              <a:t>lac</a:t>
            </a:r>
            <a:r>
              <a:rPr lang="en-US" altLang="en-US"/>
              <a:t> operon allow </a:t>
            </a:r>
            <a:r>
              <a:rPr lang="en-US" altLang="en-US" i="1"/>
              <a:t>E. coli</a:t>
            </a:r>
            <a:r>
              <a:rPr lang="en-US" altLang="en-US"/>
              <a:t>  bacteria to metabolize </a:t>
            </a:r>
            <a:r>
              <a:rPr lang="en-US" altLang="en-US" u="sng"/>
              <a:t>lac</a:t>
            </a:r>
            <a:r>
              <a:rPr lang="en-US" altLang="en-US"/>
              <a:t>tose</a:t>
            </a:r>
          </a:p>
          <a:p>
            <a:r>
              <a:rPr lang="en-US" altLang="en-US"/>
              <a:t>Lactose is a sugar that </a:t>
            </a:r>
            <a:r>
              <a:rPr lang="en-US" altLang="en-US" i="1"/>
              <a:t>E. coli</a:t>
            </a:r>
            <a:r>
              <a:rPr lang="en-US" altLang="en-US"/>
              <a:t> is unlikely to encounter, so it would be wasteful to produce the proteins needed to metabolize it unless necessary</a:t>
            </a:r>
          </a:p>
          <a:p>
            <a:r>
              <a:rPr lang="en-US" altLang="en-US"/>
              <a:t>Metabolizing lactose for energy only makes sense when two criteria are met:</a:t>
            </a:r>
          </a:p>
          <a:p>
            <a:pPr lvl="1"/>
            <a:r>
              <a:rPr lang="en-US" altLang="en-US"/>
              <a:t>Other more readily metabolized sugar (glucose) is unavailable</a:t>
            </a:r>
          </a:p>
          <a:p>
            <a:pPr lvl="1"/>
            <a:r>
              <a:rPr lang="en-US" altLang="en-US"/>
              <a:t>Lactose is available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80C6246-B2D8-FCF0-75BD-F6C8FEF9D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 - Parts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ADCA57D-82BF-DC50-12BA-027CEA8C9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1148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 is made up of a control region and four genes</a:t>
            </a:r>
          </a:p>
          <a:p>
            <a:r>
              <a:rPr lang="en-US" altLang="en-US"/>
              <a:t>The four genes are:</a:t>
            </a:r>
          </a:p>
          <a:p>
            <a:pPr lvl="1"/>
            <a:r>
              <a:rPr lang="en-US" altLang="en-US" i="1"/>
              <a:t>LacZ</a:t>
            </a:r>
            <a:r>
              <a:rPr lang="en-US" altLang="en-US"/>
              <a:t> - </a:t>
            </a:r>
            <a:r>
              <a:rPr lang="en-US" altLang="en-US">
                <a:latin typeface="Symbol" panose="05050102010706020507" pitchFamily="18" charset="2"/>
              </a:rPr>
              <a:t>b</a:t>
            </a:r>
            <a:r>
              <a:rPr lang="en-US" altLang="en-US"/>
              <a:t>-galactosidase - An enzyme that hydrolizes the bond between galactose and glucose</a:t>
            </a:r>
          </a:p>
          <a:p>
            <a:pPr lvl="1"/>
            <a:r>
              <a:rPr lang="en-US" altLang="en-US" i="1"/>
              <a:t>LacY</a:t>
            </a:r>
            <a:r>
              <a:rPr lang="en-US" altLang="en-US"/>
              <a:t> - Codes for a permease that lets lactose across the cell membrane</a:t>
            </a:r>
          </a:p>
          <a:p>
            <a:pPr lvl="1"/>
            <a:r>
              <a:rPr lang="en-US" altLang="en-US" i="1"/>
              <a:t>LacA</a:t>
            </a:r>
            <a:r>
              <a:rPr lang="en-US" altLang="en-US"/>
              <a:t> - Transacetylase - An enzyme whose function in lactose metabolism is uncertain</a:t>
            </a:r>
          </a:p>
          <a:p>
            <a:pPr lvl="1"/>
            <a:r>
              <a:rPr lang="en-US" altLang="en-US"/>
              <a:t>Repressor - A protien that works with the control region to control expression of the operon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C2B4D26-C46F-EF9C-6E29-4B2B5C3F69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 - Control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2A17570-1F6B-5797-FC74-459F0A3C4B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4114800"/>
          </a:xfrm>
          <a:noFill/>
          <a:ln/>
        </p:spPr>
        <p:txBody>
          <a:bodyPr/>
          <a:lstStyle/>
          <a:p>
            <a:r>
              <a:rPr lang="en-US" altLang="en-US"/>
              <a:t>The control region is made up of two parts:</a:t>
            </a:r>
          </a:p>
          <a:p>
            <a:r>
              <a:rPr lang="en-US" altLang="en-US"/>
              <a:t>Promoter </a:t>
            </a:r>
          </a:p>
          <a:p>
            <a:pPr lvl="1"/>
            <a:r>
              <a:rPr lang="en-US" altLang="en-US"/>
              <a:t>These are specific DNA sequences to which RNA Polymerase binds so that transcription can occur</a:t>
            </a:r>
          </a:p>
          <a:p>
            <a:pPr lvl="1"/>
            <a:r>
              <a:rPr lang="en-US" altLang="en-US"/>
              <a:t>The lac operon promoter also has a binding site for another protein called CAP</a:t>
            </a:r>
          </a:p>
          <a:p>
            <a:r>
              <a:rPr lang="en-US" altLang="en-US"/>
              <a:t>Operator </a:t>
            </a:r>
          </a:p>
          <a:p>
            <a:pPr lvl="1"/>
            <a:r>
              <a:rPr lang="en-US" altLang="en-US"/>
              <a:t>The binding site of the repressor protein</a:t>
            </a:r>
          </a:p>
          <a:p>
            <a:pPr lvl="1"/>
            <a:r>
              <a:rPr lang="en-US" altLang="en-US"/>
              <a:t>The operator is located down stream (in the 3’ direction) from the promoter so that if repressor is bound RNA Polymerase can’t transcribe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6735793-0C9B-B544-20F6-768FB14C2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Operon:</a:t>
            </a:r>
            <a:br>
              <a:rPr lang="en-US" altLang="en-US"/>
            </a:br>
            <a:r>
              <a:rPr lang="en-US" altLang="en-US" sz="3200"/>
              <a:t>When Glucose Is Present But Not Lactose</a:t>
            </a:r>
            <a:endParaRPr lang="en-US" altLang="en-US"/>
          </a:p>
        </p:txBody>
      </p:sp>
      <p:grpSp>
        <p:nvGrpSpPr>
          <p:cNvPr id="33822" name="Group 30">
            <a:extLst>
              <a:ext uri="{FF2B5EF4-FFF2-40B4-BE49-F238E27FC236}">
                <a16:creationId xmlns:a16="http://schemas.microsoft.com/office/drawing/2014/main" id="{8E4A4CD5-4B24-6421-6E0C-1859BD378DC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38400"/>
            <a:ext cx="8382000" cy="457200"/>
            <a:chOff x="240" y="1536"/>
            <a:chExt cx="5280" cy="288"/>
          </a:xfrm>
        </p:grpSpPr>
        <p:sp>
          <p:nvSpPr>
            <p:cNvPr id="33797" name="Line 5">
              <a:extLst>
                <a:ext uri="{FF2B5EF4-FFF2-40B4-BE49-F238E27FC236}">
                  <a16:creationId xmlns:a16="http://schemas.microsoft.com/office/drawing/2014/main" id="{9EA63A9A-7DA6-827F-A890-D86AC2454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1680"/>
              <a:ext cx="52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6" name="Rectangle 4">
              <a:extLst>
                <a:ext uri="{FF2B5EF4-FFF2-40B4-BE49-F238E27FC236}">
                  <a16:creationId xmlns:a16="http://schemas.microsoft.com/office/drawing/2014/main" id="{8F63984D-EAE4-5107-31D2-25E35B948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536"/>
              <a:ext cx="720" cy="28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1"/>
                <a:t>Repressor</a:t>
              </a:r>
            </a:p>
          </p:txBody>
        </p:sp>
        <p:sp>
          <p:nvSpPr>
            <p:cNvPr id="33801" name="Rectangle 9">
              <a:extLst>
                <a:ext uri="{FF2B5EF4-FFF2-40B4-BE49-F238E27FC236}">
                  <a16:creationId xmlns:a16="http://schemas.microsoft.com/office/drawing/2014/main" id="{524325C2-1E3A-9F8E-7141-9857A4303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536"/>
              <a:ext cx="672" cy="288"/>
            </a:xfrm>
            <a:prstGeom prst="rect">
              <a:avLst/>
            </a:prstGeom>
            <a:solidFill>
              <a:srgbClr val="6E004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/>
                <a:t>Promoter</a:t>
              </a:r>
            </a:p>
          </p:txBody>
        </p:sp>
        <p:sp>
          <p:nvSpPr>
            <p:cNvPr id="33805" name="Rectangle 13">
              <a:extLst>
                <a:ext uri="{FF2B5EF4-FFF2-40B4-BE49-F238E27FC236}">
                  <a16:creationId xmlns:a16="http://schemas.microsoft.com/office/drawing/2014/main" id="{083F8B35-8AFC-44D1-34E8-87D5BE7F2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6" y="1536"/>
              <a:ext cx="752" cy="288"/>
            </a:xfrm>
            <a:prstGeom prst="rect">
              <a:avLst/>
            </a:prstGeom>
            <a:solidFill>
              <a:srgbClr val="00AE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/>
                <a:t>LacY</a:t>
              </a:r>
            </a:p>
          </p:txBody>
        </p:sp>
        <p:sp>
          <p:nvSpPr>
            <p:cNvPr id="33807" name="Rectangle 15">
              <a:extLst>
                <a:ext uri="{FF2B5EF4-FFF2-40B4-BE49-F238E27FC236}">
                  <a16:creationId xmlns:a16="http://schemas.microsoft.com/office/drawing/2014/main" id="{B1FCAAF4-7CB0-4C9A-A9EF-365B8B154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536"/>
              <a:ext cx="752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folHlink"/>
                  </a:solidFill>
                </a:rPr>
                <a:t>LacA</a:t>
              </a:r>
            </a:p>
          </p:txBody>
        </p:sp>
        <p:sp>
          <p:nvSpPr>
            <p:cNvPr id="33808" name="Rectangle 16">
              <a:extLst>
                <a:ext uri="{FF2B5EF4-FFF2-40B4-BE49-F238E27FC236}">
                  <a16:creationId xmlns:a16="http://schemas.microsoft.com/office/drawing/2014/main" id="{BAF38EED-F5D5-2FE6-DD39-B7399642E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536"/>
              <a:ext cx="752" cy="288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accent2"/>
                  </a:solidFill>
                </a:rPr>
                <a:t>LacZ</a:t>
              </a:r>
            </a:p>
          </p:txBody>
        </p:sp>
        <p:grpSp>
          <p:nvGrpSpPr>
            <p:cNvPr id="33814" name="Group 22">
              <a:extLst>
                <a:ext uri="{FF2B5EF4-FFF2-40B4-BE49-F238E27FC236}">
                  <a16:creationId xmlns:a16="http://schemas.microsoft.com/office/drawing/2014/main" id="{1D63F8C8-E64E-BD7A-B219-0AA7C46CA4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536"/>
              <a:ext cx="684" cy="288"/>
              <a:chOff x="2352" y="3024"/>
              <a:chExt cx="684" cy="288"/>
            </a:xfrm>
          </p:grpSpPr>
          <p:sp>
            <p:nvSpPr>
              <p:cNvPr id="33812" name="Freeform 20">
                <a:extLst>
                  <a:ext uri="{FF2B5EF4-FFF2-40B4-BE49-F238E27FC236}">
                    <a16:creationId xmlns:a16="http://schemas.microsoft.com/office/drawing/2014/main" id="{0027797A-919D-ADDC-5702-1D0269541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3024"/>
                <a:ext cx="624" cy="288"/>
              </a:xfrm>
              <a:custGeom>
                <a:avLst/>
                <a:gdLst>
                  <a:gd name="T0" fmla="*/ 0 w 624"/>
                  <a:gd name="T1" fmla="*/ 0 h 288"/>
                  <a:gd name="T2" fmla="*/ 0 w 624"/>
                  <a:gd name="T3" fmla="*/ 288 h 288"/>
                  <a:gd name="T4" fmla="*/ 192 w 624"/>
                  <a:gd name="T5" fmla="*/ 288 h 288"/>
                  <a:gd name="T6" fmla="*/ 192 w 624"/>
                  <a:gd name="T7" fmla="*/ 192 h 288"/>
                  <a:gd name="T8" fmla="*/ 288 w 624"/>
                  <a:gd name="T9" fmla="*/ 192 h 288"/>
                  <a:gd name="T10" fmla="*/ 288 w 624"/>
                  <a:gd name="T11" fmla="*/ 288 h 288"/>
                  <a:gd name="T12" fmla="*/ 384 w 624"/>
                  <a:gd name="T13" fmla="*/ 288 h 288"/>
                  <a:gd name="T14" fmla="*/ 384 w 624"/>
                  <a:gd name="T15" fmla="*/ 192 h 288"/>
                  <a:gd name="T16" fmla="*/ 480 w 624"/>
                  <a:gd name="T17" fmla="*/ 192 h 288"/>
                  <a:gd name="T18" fmla="*/ 480 w 624"/>
                  <a:gd name="T19" fmla="*/ 288 h 288"/>
                  <a:gd name="T20" fmla="*/ 624 w 624"/>
                  <a:gd name="T21" fmla="*/ 288 h 288"/>
                  <a:gd name="T22" fmla="*/ 624 w 624"/>
                  <a:gd name="T23" fmla="*/ 0 h 288"/>
                  <a:gd name="T24" fmla="*/ 0 w 624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4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92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288" y="288"/>
                    </a:lnTo>
                    <a:lnTo>
                      <a:pt x="384" y="288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480" y="288"/>
                    </a:lnTo>
                    <a:lnTo>
                      <a:pt x="624" y="288"/>
                    </a:ln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UpDiag">
                <a:fgClr>
                  <a:schemeClr val="hlink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3" name="Text Box 21">
                <a:extLst>
                  <a:ext uri="{FF2B5EF4-FFF2-40B4-BE49-F238E27FC236}">
                    <a16:creationId xmlns:a16="http://schemas.microsoft.com/office/drawing/2014/main" id="{64B2992B-B000-15BA-87FB-07F7A84D7F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024"/>
                <a:ext cx="6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Operator</a:t>
                </a:r>
              </a:p>
            </p:txBody>
          </p:sp>
        </p:grpSp>
        <p:grpSp>
          <p:nvGrpSpPr>
            <p:cNvPr id="33819" name="Group 27">
              <a:extLst>
                <a:ext uri="{FF2B5EF4-FFF2-40B4-BE49-F238E27FC236}">
                  <a16:creationId xmlns:a16="http://schemas.microsoft.com/office/drawing/2014/main" id="{7BB4260D-B88D-908C-04AE-7DF24FDFA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536"/>
              <a:ext cx="630" cy="288"/>
              <a:chOff x="1152" y="1920"/>
              <a:chExt cx="630" cy="288"/>
            </a:xfrm>
          </p:grpSpPr>
          <p:sp>
            <p:nvSpPr>
              <p:cNvPr id="33816" name="Freeform 24">
                <a:extLst>
                  <a:ext uri="{FF2B5EF4-FFF2-40B4-BE49-F238E27FC236}">
                    <a16:creationId xmlns:a16="http://schemas.microsoft.com/office/drawing/2014/main" id="{5AAE97A8-82A3-173F-0D18-C2BD8C9A6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0" y="1920"/>
                <a:ext cx="528" cy="288"/>
              </a:xfrm>
              <a:custGeom>
                <a:avLst/>
                <a:gdLst>
                  <a:gd name="T0" fmla="*/ 0 w 528"/>
                  <a:gd name="T1" fmla="*/ 0 h 288"/>
                  <a:gd name="T2" fmla="*/ 0 w 528"/>
                  <a:gd name="T3" fmla="*/ 288 h 288"/>
                  <a:gd name="T4" fmla="*/ 144 w 528"/>
                  <a:gd name="T5" fmla="*/ 288 h 288"/>
                  <a:gd name="T6" fmla="*/ 144 w 528"/>
                  <a:gd name="T7" fmla="*/ 240 h 288"/>
                  <a:gd name="T8" fmla="*/ 192 w 528"/>
                  <a:gd name="T9" fmla="*/ 192 h 288"/>
                  <a:gd name="T10" fmla="*/ 240 w 528"/>
                  <a:gd name="T11" fmla="*/ 192 h 288"/>
                  <a:gd name="T12" fmla="*/ 288 w 528"/>
                  <a:gd name="T13" fmla="*/ 240 h 288"/>
                  <a:gd name="T14" fmla="*/ 288 w 528"/>
                  <a:gd name="T15" fmla="*/ 288 h 288"/>
                  <a:gd name="T16" fmla="*/ 528 w 528"/>
                  <a:gd name="T17" fmla="*/ 288 h 288"/>
                  <a:gd name="T18" fmla="*/ 528 w 528"/>
                  <a:gd name="T19" fmla="*/ 0 h 288"/>
                  <a:gd name="T20" fmla="*/ 0 w 528"/>
                  <a:gd name="T21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8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44" y="288"/>
                    </a:lnTo>
                    <a:lnTo>
                      <a:pt x="144" y="240"/>
                    </a:lnTo>
                    <a:lnTo>
                      <a:pt x="192" y="192"/>
                    </a:lnTo>
                    <a:lnTo>
                      <a:pt x="240" y="192"/>
                    </a:lnTo>
                    <a:lnTo>
                      <a:pt x="288" y="240"/>
                    </a:lnTo>
                    <a:lnTo>
                      <a:pt x="288" y="288"/>
                    </a:lnTo>
                    <a:lnTo>
                      <a:pt x="528" y="288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rgbClr val="F95AB7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7" name="Text Box 25">
                <a:extLst>
                  <a:ext uri="{FF2B5EF4-FFF2-40B4-BE49-F238E27FC236}">
                    <a16:creationId xmlns:a16="http://schemas.microsoft.com/office/drawing/2014/main" id="{23817C08-92F8-1681-6B61-43D9674C83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384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altLang="en-US" sz="1600" b="1"/>
                  <a:t>CAP</a:t>
                </a:r>
                <a:endParaRPr lang="en-US" altLang="en-US"/>
              </a:p>
            </p:txBody>
          </p:sp>
          <p:sp>
            <p:nvSpPr>
              <p:cNvPr id="33818" name="Text Box 26">
                <a:extLst>
                  <a:ext uri="{FF2B5EF4-FFF2-40B4-BE49-F238E27FC236}">
                    <a16:creationId xmlns:a16="http://schemas.microsoft.com/office/drawing/2014/main" id="{EB213CDC-DAA3-93CD-7E75-09695B3F5A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6" y="1988"/>
                <a:ext cx="42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/>
                  <a:t>Binding</a:t>
                </a:r>
              </a:p>
            </p:txBody>
          </p:sp>
        </p:grpSp>
      </p:grpSp>
      <p:sp>
        <p:nvSpPr>
          <p:cNvPr id="33820" name="Oval 28">
            <a:extLst>
              <a:ext uri="{FF2B5EF4-FFF2-40B4-BE49-F238E27FC236}">
                <a16:creationId xmlns:a16="http://schemas.microsoft.com/office/drawing/2014/main" id="{B4D82B6B-149A-E28A-19B9-6F05F894E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133600"/>
            <a:ext cx="1066800" cy="10668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  <p:grpSp>
        <p:nvGrpSpPr>
          <p:cNvPr id="33841" name="Group 49">
            <a:extLst>
              <a:ext uri="{FF2B5EF4-FFF2-40B4-BE49-F238E27FC236}">
                <a16:creationId xmlns:a16="http://schemas.microsoft.com/office/drawing/2014/main" id="{512E411A-3466-FACF-4324-6E6738A07CF8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038600"/>
            <a:ext cx="1219200" cy="1524000"/>
            <a:chOff x="816" y="2544"/>
            <a:chExt cx="768" cy="960"/>
          </a:xfrm>
        </p:grpSpPr>
        <p:grpSp>
          <p:nvGrpSpPr>
            <p:cNvPr id="33828" name="Group 36">
              <a:extLst>
                <a:ext uri="{FF2B5EF4-FFF2-40B4-BE49-F238E27FC236}">
                  <a16:creationId xmlns:a16="http://schemas.microsoft.com/office/drawing/2014/main" id="{3B2B14C5-5A30-7D24-DCE8-DBC4E7D475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168"/>
              <a:ext cx="624" cy="336"/>
              <a:chOff x="2400" y="2064"/>
              <a:chExt cx="624" cy="336"/>
            </a:xfrm>
          </p:grpSpPr>
          <p:sp>
            <p:nvSpPr>
              <p:cNvPr id="33826" name="Freeform 34">
                <a:extLst>
                  <a:ext uri="{FF2B5EF4-FFF2-40B4-BE49-F238E27FC236}">
                    <a16:creationId xmlns:a16="http://schemas.microsoft.com/office/drawing/2014/main" id="{D08AD6ED-16E2-6FCF-95F9-A2D3F54D7A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2064"/>
                <a:ext cx="624" cy="336"/>
              </a:xfrm>
              <a:custGeom>
                <a:avLst/>
                <a:gdLst>
                  <a:gd name="T0" fmla="*/ 0 w 624"/>
                  <a:gd name="T1" fmla="*/ 96 h 336"/>
                  <a:gd name="T2" fmla="*/ 192 w 624"/>
                  <a:gd name="T3" fmla="*/ 96 h 336"/>
                  <a:gd name="T4" fmla="*/ 192 w 624"/>
                  <a:gd name="T5" fmla="*/ 0 h 336"/>
                  <a:gd name="T6" fmla="*/ 288 w 624"/>
                  <a:gd name="T7" fmla="*/ 0 h 336"/>
                  <a:gd name="T8" fmla="*/ 288 w 624"/>
                  <a:gd name="T9" fmla="*/ 96 h 336"/>
                  <a:gd name="T10" fmla="*/ 384 w 624"/>
                  <a:gd name="T11" fmla="*/ 96 h 336"/>
                  <a:gd name="T12" fmla="*/ 384 w 624"/>
                  <a:gd name="T13" fmla="*/ 0 h 336"/>
                  <a:gd name="T14" fmla="*/ 480 w 624"/>
                  <a:gd name="T15" fmla="*/ 0 h 336"/>
                  <a:gd name="T16" fmla="*/ 480 w 624"/>
                  <a:gd name="T17" fmla="*/ 96 h 336"/>
                  <a:gd name="T18" fmla="*/ 624 w 624"/>
                  <a:gd name="T19" fmla="*/ 96 h 336"/>
                  <a:gd name="T20" fmla="*/ 624 w 624"/>
                  <a:gd name="T21" fmla="*/ 336 h 336"/>
                  <a:gd name="T22" fmla="*/ 384 w 624"/>
                  <a:gd name="T23" fmla="*/ 336 h 336"/>
                  <a:gd name="T24" fmla="*/ 336 w 624"/>
                  <a:gd name="T25" fmla="*/ 192 h 336"/>
                  <a:gd name="T26" fmla="*/ 288 w 624"/>
                  <a:gd name="T27" fmla="*/ 336 h 336"/>
                  <a:gd name="T28" fmla="*/ 0 w 624"/>
                  <a:gd name="T29" fmla="*/ 336 h 336"/>
                  <a:gd name="T30" fmla="*/ 0 w 624"/>
                  <a:gd name="T31" fmla="*/ 9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24" h="336">
                    <a:moveTo>
                      <a:pt x="0" y="96"/>
                    </a:moveTo>
                    <a:lnTo>
                      <a:pt x="192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288" y="96"/>
                    </a:lnTo>
                    <a:lnTo>
                      <a:pt x="384" y="96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480" y="96"/>
                    </a:lnTo>
                    <a:lnTo>
                      <a:pt x="624" y="96"/>
                    </a:lnTo>
                    <a:lnTo>
                      <a:pt x="624" y="336"/>
                    </a:lnTo>
                    <a:lnTo>
                      <a:pt x="384" y="336"/>
                    </a:lnTo>
                    <a:lnTo>
                      <a:pt x="336" y="192"/>
                    </a:lnTo>
                    <a:lnTo>
                      <a:pt x="288" y="336"/>
                    </a:lnTo>
                    <a:lnTo>
                      <a:pt x="0" y="336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chemeClr val="bg2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7" name="Text Box 35">
                <a:extLst>
                  <a:ext uri="{FF2B5EF4-FFF2-40B4-BE49-F238E27FC236}">
                    <a16:creationId xmlns:a16="http://schemas.microsoft.com/office/drawing/2014/main" id="{A6DC5661-3AD5-BA58-36E4-D73B06EF1C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115"/>
                <a:ext cx="56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/>
                  <a:t>Repressor</a:t>
                </a:r>
              </a:p>
            </p:txBody>
          </p:sp>
        </p:grpSp>
        <p:sp>
          <p:nvSpPr>
            <p:cNvPr id="33833" name="Line 41">
              <a:extLst>
                <a:ext uri="{FF2B5EF4-FFF2-40B4-BE49-F238E27FC236}">
                  <a16:creationId xmlns:a16="http://schemas.microsoft.com/office/drawing/2014/main" id="{FD0AB1C3-EA92-791B-7855-6155ACDBE0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544"/>
              <a:ext cx="384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42" name="Group 50">
            <a:extLst>
              <a:ext uri="{FF2B5EF4-FFF2-40B4-BE49-F238E27FC236}">
                <a16:creationId xmlns:a16="http://schemas.microsoft.com/office/drawing/2014/main" id="{AEB80C95-CB6F-E3C4-1C3E-274296D7C005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743200"/>
            <a:ext cx="2057400" cy="2590800"/>
            <a:chOff x="1728" y="1728"/>
            <a:chExt cx="1296" cy="1632"/>
          </a:xfrm>
        </p:grpSpPr>
        <p:grpSp>
          <p:nvGrpSpPr>
            <p:cNvPr id="33829" name="Group 37">
              <a:extLst>
                <a:ext uri="{FF2B5EF4-FFF2-40B4-BE49-F238E27FC236}">
                  <a16:creationId xmlns:a16="http://schemas.microsoft.com/office/drawing/2014/main" id="{8F90A58F-A0FC-325F-E215-6C24D62BE3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728"/>
              <a:ext cx="624" cy="336"/>
              <a:chOff x="2400" y="2064"/>
              <a:chExt cx="624" cy="336"/>
            </a:xfrm>
          </p:grpSpPr>
          <p:sp>
            <p:nvSpPr>
              <p:cNvPr id="33830" name="Freeform 38">
                <a:extLst>
                  <a:ext uri="{FF2B5EF4-FFF2-40B4-BE49-F238E27FC236}">
                    <a16:creationId xmlns:a16="http://schemas.microsoft.com/office/drawing/2014/main" id="{C96E5A66-EFAE-FE4A-96B2-EE74E7F46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2064"/>
                <a:ext cx="624" cy="336"/>
              </a:xfrm>
              <a:custGeom>
                <a:avLst/>
                <a:gdLst>
                  <a:gd name="T0" fmla="*/ 0 w 624"/>
                  <a:gd name="T1" fmla="*/ 96 h 336"/>
                  <a:gd name="T2" fmla="*/ 192 w 624"/>
                  <a:gd name="T3" fmla="*/ 96 h 336"/>
                  <a:gd name="T4" fmla="*/ 192 w 624"/>
                  <a:gd name="T5" fmla="*/ 0 h 336"/>
                  <a:gd name="T6" fmla="*/ 288 w 624"/>
                  <a:gd name="T7" fmla="*/ 0 h 336"/>
                  <a:gd name="T8" fmla="*/ 288 w 624"/>
                  <a:gd name="T9" fmla="*/ 96 h 336"/>
                  <a:gd name="T10" fmla="*/ 384 w 624"/>
                  <a:gd name="T11" fmla="*/ 96 h 336"/>
                  <a:gd name="T12" fmla="*/ 384 w 624"/>
                  <a:gd name="T13" fmla="*/ 0 h 336"/>
                  <a:gd name="T14" fmla="*/ 480 w 624"/>
                  <a:gd name="T15" fmla="*/ 0 h 336"/>
                  <a:gd name="T16" fmla="*/ 480 w 624"/>
                  <a:gd name="T17" fmla="*/ 96 h 336"/>
                  <a:gd name="T18" fmla="*/ 624 w 624"/>
                  <a:gd name="T19" fmla="*/ 96 h 336"/>
                  <a:gd name="T20" fmla="*/ 624 w 624"/>
                  <a:gd name="T21" fmla="*/ 336 h 336"/>
                  <a:gd name="T22" fmla="*/ 384 w 624"/>
                  <a:gd name="T23" fmla="*/ 336 h 336"/>
                  <a:gd name="T24" fmla="*/ 336 w 624"/>
                  <a:gd name="T25" fmla="*/ 192 h 336"/>
                  <a:gd name="T26" fmla="*/ 288 w 624"/>
                  <a:gd name="T27" fmla="*/ 336 h 336"/>
                  <a:gd name="T28" fmla="*/ 0 w 624"/>
                  <a:gd name="T29" fmla="*/ 336 h 336"/>
                  <a:gd name="T30" fmla="*/ 0 w 624"/>
                  <a:gd name="T31" fmla="*/ 9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24" h="336">
                    <a:moveTo>
                      <a:pt x="0" y="96"/>
                    </a:moveTo>
                    <a:lnTo>
                      <a:pt x="192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288" y="96"/>
                    </a:lnTo>
                    <a:lnTo>
                      <a:pt x="384" y="96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480" y="96"/>
                    </a:lnTo>
                    <a:lnTo>
                      <a:pt x="624" y="96"/>
                    </a:lnTo>
                    <a:lnTo>
                      <a:pt x="624" y="336"/>
                    </a:lnTo>
                    <a:lnTo>
                      <a:pt x="384" y="336"/>
                    </a:lnTo>
                    <a:lnTo>
                      <a:pt x="336" y="192"/>
                    </a:lnTo>
                    <a:lnTo>
                      <a:pt x="288" y="336"/>
                    </a:lnTo>
                    <a:lnTo>
                      <a:pt x="0" y="336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chemeClr val="bg2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1" name="Text Box 39">
                <a:extLst>
                  <a:ext uri="{FF2B5EF4-FFF2-40B4-BE49-F238E27FC236}">
                    <a16:creationId xmlns:a16="http://schemas.microsoft.com/office/drawing/2014/main" id="{69A1D0FF-37F5-511D-8455-FB65D22CC0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115"/>
                <a:ext cx="56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/>
                  <a:t>Repressor</a:t>
                </a:r>
              </a:p>
            </p:txBody>
          </p:sp>
        </p:grpSp>
        <p:sp>
          <p:nvSpPr>
            <p:cNvPr id="33834" name="Freeform 42">
              <a:extLst>
                <a:ext uri="{FF2B5EF4-FFF2-40B4-BE49-F238E27FC236}">
                  <a16:creationId xmlns:a16="http://schemas.microsoft.com/office/drawing/2014/main" id="{AD1901D5-8C9C-843B-5CAE-2C72B40A3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2160"/>
              <a:ext cx="1008" cy="1200"/>
            </a:xfrm>
            <a:custGeom>
              <a:avLst/>
              <a:gdLst>
                <a:gd name="T0" fmla="*/ 0 w 1104"/>
                <a:gd name="T1" fmla="*/ 1200 h 1200"/>
                <a:gd name="T2" fmla="*/ 912 w 1104"/>
                <a:gd name="T3" fmla="*/ 720 h 1200"/>
                <a:gd name="T4" fmla="*/ 1104 w 1104"/>
                <a:gd name="T5" fmla="*/ 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4" h="1200">
                  <a:moveTo>
                    <a:pt x="0" y="1200"/>
                  </a:moveTo>
                  <a:cubicBezTo>
                    <a:pt x="364" y="1060"/>
                    <a:pt x="728" y="920"/>
                    <a:pt x="912" y="720"/>
                  </a:cubicBezTo>
                  <a:cubicBezTo>
                    <a:pt x="1096" y="520"/>
                    <a:pt x="1100" y="260"/>
                    <a:pt x="1104" y="0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40" name="Group 48">
            <a:extLst>
              <a:ext uri="{FF2B5EF4-FFF2-40B4-BE49-F238E27FC236}">
                <a16:creationId xmlns:a16="http://schemas.microsoft.com/office/drawing/2014/main" id="{ADB3E896-3BD3-1BB1-3681-648E930167C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1897063" cy="2438400"/>
            <a:chOff x="480" y="960"/>
            <a:chExt cx="1195" cy="1536"/>
          </a:xfrm>
        </p:grpSpPr>
        <p:grpSp>
          <p:nvGrpSpPr>
            <p:cNvPr id="33835" name="Group 43">
              <a:extLst>
                <a:ext uri="{FF2B5EF4-FFF2-40B4-BE49-F238E27FC236}">
                  <a16:creationId xmlns:a16="http://schemas.microsoft.com/office/drawing/2014/main" id="{45D26FFA-780F-A071-DD75-1D50FD76C6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872"/>
              <a:ext cx="720" cy="624"/>
              <a:chOff x="480" y="1872"/>
              <a:chExt cx="720" cy="624"/>
            </a:xfrm>
          </p:grpSpPr>
          <p:sp>
            <p:nvSpPr>
              <p:cNvPr id="33823" name="Rectangle 31">
                <a:extLst>
                  <a:ext uri="{FF2B5EF4-FFF2-40B4-BE49-F238E27FC236}">
                    <a16:creationId xmlns:a16="http://schemas.microsoft.com/office/drawing/2014/main" id="{BB32C56B-6F94-1B1F-F265-C4803FEC60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720" cy="288"/>
              </a:xfrm>
              <a:prstGeom prst="rect">
                <a:avLst/>
              </a:prstGeom>
              <a:pattFill prst="pct5">
                <a:fgClr>
                  <a:schemeClr val="bg2"/>
                </a:fgClr>
                <a:bgClr>
                  <a:schemeClr val="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Repressor</a:t>
                </a:r>
              </a:p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 mRNA</a:t>
                </a:r>
              </a:p>
            </p:txBody>
          </p:sp>
          <p:sp>
            <p:nvSpPr>
              <p:cNvPr id="33832" name="Line 40">
                <a:extLst>
                  <a:ext uri="{FF2B5EF4-FFF2-40B4-BE49-F238E27FC236}">
                    <a16:creationId xmlns:a16="http://schemas.microsoft.com/office/drawing/2014/main" id="{006BE79D-1254-84E0-395A-CBD64D9513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1872"/>
                <a:ext cx="0" cy="28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839" name="Group 47">
              <a:extLst>
                <a:ext uri="{FF2B5EF4-FFF2-40B4-BE49-F238E27FC236}">
                  <a16:creationId xmlns:a16="http://schemas.microsoft.com/office/drawing/2014/main" id="{18749271-2975-CD04-2E5E-9222AC0482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960"/>
              <a:ext cx="907" cy="384"/>
              <a:chOff x="768" y="960"/>
              <a:chExt cx="907" cy="384"/>
            </a:xfrm>
          </p:grpSpPr>
          <p:sp>
            <p:nvSpPr>
              <p:cNvPr id="33836" name="AutoShape 44">
                <a:extLst>
                  <a:ext uri="{FF2B5EF4-FFF2-40B4-BE49-F238E27FC236}">
                    <a16:creationId xmlns:a16="http://schemas.microsoft.com/office/drawing/2014/main" id="{D6B0682F-4347-2A1E-7426-98FBB4BFE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816" cy="384"/>
              </a:xfrm>
              <a:prstGeom prst="wedgeRoundRectCallout">
                <a:avLst>
                  <a:gd name="adj1" fmla="val -47796"/>
                  <a:gd name="adj2" fmla="val 119532"/>
                  <a:gd name="adj3" fmla="val 16667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33837" name="Text Box 45">
                <a:extLst>
                  <a:ext uri="{FF2B5EF4-FFF2-40B4-BE49-F238E27FC236}">
                    <a16:creationId xmlns:a16="http://schemas.microsoft.com/office/drawing/2014/main" id="{22585867-AA98-DAF6-6B52-3E5E68C52B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960"/>
                <a:ext cx="907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Hey man, I’m </a:t>
                </a:r>
              </a:p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constitutive</a:t>
                </a:r>
              </a:p>
            </p:txBody>
          </p:sp>
        </p:grpSp>
      </p:grpSp>
      <p:sp>
        <p:nvSpPr>
          <p:cNvPr id="33843" name="AutoShape 51">
            <a:extLst>
              <a:ext uri="{FF2B5EF4-FFF2-40B4-BE49-F238E27FC236}">
                <a16:creationId xmlns:a16="http://schemas.microsoft.com/office/drawing/2014/main" id="{E3993F1E-B68D-F7FF-6E52-BA51E3C19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447800"/>
            <a:ext cx="1371600" cy="685800"/>
          </a:xfrm>
          <a:prstGeom prst="wedgeRoundRectCallout">
            <a:avLst>
              <a:gd name="adj1" fmla="val -44097"/>
              <a:gd name="adj2" fmla="val 96759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Come on,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 let me through</a:t>
            </a:r>
          </a:p>
        </p:txBody>
      </p:sp>
      <p:sp>
        <p:nvSpPr>
          <p:cNvPr id="33845" name="AutoShape 53">
            <a:extLst>
              <a:ext uri="{FF2B5EF4-FFF2-40B4-BE49-F238E27FC236}">
                <a16:creationId xmlns:a16="http://schemas.microsoft.com/office/drawing/2014/main" id="{A0A5CF34-F641-24E7-DACE-A1A024F3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429000"/>
            <a:ext cx="1219200" cy="762000"/>
          </a:xfrm>
          <a:prstGeom prst="wedgeRoundRectCallout">
            <a:avLst>
              <a:gd name="adj1" fmla="val -69921"/>
              <a:gd name="adj2" fmla="val -94792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solidFill>
                  <a:schemeClr val="bg2"/>
                </a:solidFill>
              </a:rPr>
              <a:t>No way</a:t>
            </a:r>
          </a:p>
          <a:p>
            <a:pPr algn="ctr"/>
            <a:r>
              <a:rPr lang="en-US" altLang="en-US" sz="2000">
                <a:solidFill>
                  <a:schemeClr val="bg2"/>
                </a:solidFill>
              </a:rPr>
              <a:t>Jose!</a:t>
            </a:r>
          </a:p>
        </p:txBody>
      </p:sp>
      <p:grpSp>
        <p:nvGrpSpPr>
          <p:cNvPr id="33854" name="Group 62">
            <a:extLst>
              <a:ext uri="{FF2B5EF4-FFF2-40B4-BE49-F238E27FC236}">
                <a16:creationId xmlns:a16="http://schemas.microsoft.com/office/drawing/2014/main" id="{D0FAC1E9-7DBC-DA92-949D-B8E951AABEBC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5257800"/>
            <a:ext cx="685800" cy="457200"/>
            <a:chOff x="3984" y="3312"/>
            <a:chExt cx="432" cy="288"/>
          </a:xfrm>
        </p:grpSpPr>
        <p:sp>
          <p:nvSpPr>
            <p:cNvPr id="33853" name="Freeform 61">
              <a:extLst>
                <a:ext uri="{FF2B5EF4-FFF2-40B4-BE49-F238E27FC236}">
                  <a16:creationId xmlns:a16="http://schemas.microsoft.com/office/drawing/2014/main" id="{A3ECB9E9-6766-B34E-1B5A-DC66AED5A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3312"/>
              <a:ext cx="432" cy="288"/>
            </a:xfrm>
            <a:custGeom>
              <a:avLst/>
              <a:gdLst>
                <a:gd name="T0" fmla="*/ 0 w 432"/>
                <a:gd name="T1" fmla="*/ 96 h 288"/>
                <a:gd name="T2" fmla="*/ 144 w 432"/>
                <a:gd name="T3" fmla="*/ 96 h 288"/>
                <a:gd name="T4" fmla="*/ 144 w 432"/>
                <a:gd name="T5" fmla="*/ 0 h 288"/>
                <a:gd name="T6" fmla="*/ 288 w 432"/>
                <a:gd name="T7" fmla="*/ 0 h 288"/>
                <a:gd name="T8" fmla="*/ 288 w 432"/>
                <a:gd name="T9" fmla="*/ 96 h 288"/>
                <a:gd name="T10" fmla="*/ 432 w 432"/>
                <a:gd name="T11" fmla="*/ 96 h 288"/>
                <a:gd name="T12" fmla="*/ 432 w 432"/>
                <a:gd name="T13" fmla="*/ 240 h 288"/>
                <a:gd name="T14" fmla="*/ 288 w 432"/>
                <a:gd name="T15" fmla="*/ 288 h 288"/>
                <a:gd name="T16" fmla="*/ 288 w 432"/>
                <a:gd name="T17" fmla="*/ 240 h 288"/>
                <a:gd name="T18" fmla="*/ 240 w 432"/>
                <a:gd name="T19" fmla="*/ 192 h 288"/>
                <a:gd name="T20" fmla="*/ 192 w 432"/>
                <a:gd name="T21" fmla="*/ 192 h 288"/>
                <a:gd name="T22" fmla="*/ 144 w 432"/>
                <a:gd name="T23" fmla="*/ 240 h 288"/>
                <a:gd name="T24" fmla="*/ 144 w 432"/>
                <a:gd name="T25" fmla="*/ 288 h 288"/>
                <a:gd name="T26" fmla="*/ 0 w 432"/>
                <a:gd name="T27" fmla="*/ 240 h 288"/>
                <a:gd name="T28" fmla="*/ 0 w 432"/>
                <a:gd name="T29" fmla="*/ 9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2" h="288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288" y="0"/>
                  </a:lnTo>
                  <a:lnTo>
                    <a:pt x="288" y="96"/>
                  </a:lnTo>
                  <a:lnTo>
                    <a:pt x="432" y="96"/>
                  </a:lnTo>
                  <a:lnTo>
                    <a:pt x="432" y="240"/>
                  </a:lnTo>
                  <a:lnTo>
                    <a:pt x="288" y="288"/>
                  </a:lnTo>
                  <a:lnTo>
                    <a:pt x="288" y="240"/>
                  </a:lnTo>
                  <a:lnTo>
                    <a:pt x="240" y="192"/>
                  </a:lnTo>
                  <a:lnTo>
                    <a:pt x="192" y="192"/>
                  </a:lnTo>
                  <a:lnTo>
                    <a:pt x="144" y="240"/>
                  </a:lnTo>
                  <a:lnTo>
                    <a:pt x="144" y="288"/>
                  </a:lnTo>
                  <a:lnTo>
                    <a:pt x="0" y="240"/>
                  </a:lnTo>
                  <a:lnTo>
                    <a:pt x="0" y="96"/>
                  </a:lnTo>
                  <a:close/>
                </a:path>
              </a:pathLst>
            </a:custGeom>
            <a:pattFill prst="pct80">
              <a:fgClr>
                <a:srgbClr val="F95AB7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8" name="Text Box 56">
              <a:extLst>
                <a:ext uri="{FF2B5EF4-FFF2-40B4-BE49-F238E27FC236}">
                  <a16:creationId xmlns:a16="http://schemas.microsoft.com/office/drawing/2014/main" id="{C53748B4-825A-EA07-126B-DA672F4812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360"/>
              <a:ext cx="3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CAP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 animBg="1" autoUpdateAnimBg="0"/>
      <p:bldP spid="33843" grpId="0" animBg="1" autoUpdateAnimBg="0"/>
      <p:bldP spid="3384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B057C13-357C-EA5C-B6F1-834FBADB8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916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Operon:</a:t>
            </a:r>
            <a:br>
              <a:rPr lang="en-US" altLang="en-US"/>
            </a:br>
            <a:r>
              <a:rPr lang="en-US" altLang="en-US" sz="3200"/>
              <a:t>When Glucose And Lactose Are Present</a:t>
            </a:r>
            <a:endParaRPr lang="en-US" altLang="en-US"/>
          </a:p>
        </p:txBody>
      </p:sp>
      <p:grpSp>
        <p:nvGrpSpPr>
          <p:cNvPr id="37891" name="Group 3">
            <a:extLst>
              <a:ext uri="{FF2B5EF4-FFF2-40B4-BE49-F238E27FC236}">
                <a16:creationId xmlns:a16="http://schemas.microsoft.com/office/drawing/2014/main" id="{3098B2F7-F942-1D16-BFF9-959DABEA876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38400"/>
            <a:ext cx="8382000" cy="457200"/>
            <a:chOff x="240" y="1536"/>
            <a:chExt cx="5280" cy="288"/>
          </a:xfrm>
        </p:grpSpPr>
        <p:sp>
          <p:nvSpPr>
            <p:cNvPr id="37892" name="Line 4">
              <a:extLst>
                <a:ext uri="{FF2B5EF4-FFF2-40B4-BE49-F238E27FC236}">
                  <a16:creationId xmlns:a16="http://schemas.microsoft.com/office/drawing/2014/main" id="{7E7AE414-F5EF-22E4-1DB4-F2FC8647A2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1680"/>
              <a:ext cx="52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3" name="Rectangle 5">
              <a:extLst>
                <a:ext uri="{FF2B5EF4-FFF2-40B4-BE49-F238E27FC236}">
                  <a16:creationId xmlns:a16="http://schemas.microsoft.com/office/drawing/2014/main" id="{D4A4D1EC-EE39-1E49-9085-DCF58B5E6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536"/>
              <a:ext cx="720" cy="28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1"/>
                <a:t>Repressor</a:t>
              </a:r>
            </a:p>
          </p:txBody>
        </p:sp>
        <p:sp>
          <p:nvSpPr>
            <p:cNvPr id="37894" name="Rectangle 6">
              <a:extLst>
                <a:ext uri="{FF2B5EF4-FFF2-40B4-BE49-F238E27FC236}">
                  <a16:creationId xmlns:a16="http://schemas.microsoft.com/office/drawing/2014/main" id="{A4B67301-0E81-2F8D-50A7-DDBB64A4F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536"/>
              <a:ext cx="672" cy="288"/>
            </a:xfrm>
            <a:prstGeom prst="rect">
              <a:avLst/>
            </a:prstGeom>
            <a:solidFill>
              <a:srgbClr val="6E004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/>
                <a:t>Promoter</a:t>
              </a:r>
            </a:p>
          </p:txBody>
        </p:sp>
        <p:sp>
          <p:nvSpPr>
            <p:cNvPr id="37895" name="Rectangle 7">
              <a:extLst>
                <a:ext uri="{FF2B5EF4-FFF2-40B4-BE49-F238E27FC236}">
                  <a16:creationId xmlns:a16="http://schemas.microsoft.com/office/drawing/2014/main" id="{51BE5D6A-E492-2182-8CF7-E53E398BE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6" y="1536"/>
              <a:ext cx="752" cy="288"/>
            </a:xfrm>
            <a:prstGeom prst="rect">
              <a:avLst/>
            </a:prstGeom>
            <a:solidFill>
              <a:srgbClr val="00AE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/>
                <a:t>LacY</a:t>
              </a:r>
            </a:p>
          </p:txBody>
        </p:sp>
        <p:sp>
          <p:nvSpPr>
            <p:cNvPr id="37896" name="Rectangle 8">
              <a:extLst>
                <a:ext uri="{FF2B5EF4-FFF2-40B4-BE49-F238E27FC236}">
                  <a16:creationId xmlns:a16="http://schemas.microsoft.com/office/drawing/2014/main" id="{1B3C37CF-75E9-DFBD-B741-1F6CEE1D3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536"/>
              <a:ext cx="752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folHlink"/>
                  </a:solidFill>
                </a:rPr>
                <a:t>LacA</a:t>
              </a:r>
            </a:p>
          </p:txBody>
        </p:sp>
        <p:sp>
          <p:nvSpPr>
            <p:cNvPr id="37897" name="Rectangle 9">
              <a:extLst>
                <a:ext uri="{FF2B5EF4-FFF2-40B4-BE49-F238E27FC236}">
                  <a16:creationId xmlns:a16="http://schemas.microsoft.com/office/drawing/2014/main" id="{7A14B265-627A-FC24-5BAE-F37C5C3C6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536"/>
              <a:ext cx="752" cy="288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accent2"/>
                  </a:solidFill>
                </a:rPr>
                <a:t>LacZ</a:t>
              </a:r>
            </a:p>
          </p:txBody>
        </p:sp>
        <p:grpSp>
          <p:nvGrpSpPr>
            <p:cNvPr id="37898" name="Group 10">
              <a:extLst>
                <a:ext uri="{FF2B5EF4-FFF2-40B4-BE49-F238E27FC236}">
                  <a16:creationId xmlns:a16="http://schemas.microsoft.com/office/drawing/2014/main" id="{B2B6D719-2060-3C94-3742-07558F9BA0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536"/>
              <a:ext cx="684" cy="288"/>
              <a:chOff x="2352" y="3024"/>
              <a:chExt cx="684" cy="288"/>
            </a:xfrm>
          </p:grpSpPr>
          <p:sp>
            <p:nvSpPr>
              <p:cNvPr id="37899" name="Freeform 11">
                <a:extLst>
                  <a:ext uri="{FF2B5EF4-FFF2-40B4-BE49-F238E27FC236}">
                    <a16:creationId xmlns:a16="http://schemas.microsoft.com/office/drawing/2014/main" id="{89DA4254-0A02-46C5-AC7A-0222FBAC4A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3024"/>
                <a:ext cx="624" cy="288"/>
              </a:xfrm>
              <a:custGeom>
                <a:avLst/>
                <a:gdLst>
                  <a:gd name="T0" fmla="*/ 0 w 624"/>
                  <a:gd name="T1" fmla="*/ 0 h 288"/>
                  <a:gd name="T2" fmla="*/ 0 w 624"/>
                  <a:gd name="T3" fmla="*/ 288 h 288"/>
                  <a:gd name="T4" fmla="*/ 192 w 624"/>
                  <a:gd name="T5" fmla="*/ 288 h 288"/>
                  <a:gd name="T6" fmla="*/ 192 w 624"/>
                  <a:gd name="T7" fmla="*/ 192 h 288"/>
                  <a:gd name="T8" fmla="*/ 288 w 624"/>
                  <a:gd name="T9" fmla="*/ 192 h 288"/>
                  <a:gd name="T10" fmla="*/ 288 w 624"/>
                  <a:gd name="T11" fmla="*/ 288 h 288"/>
                  <a:gd name="T12" fmla="*/ 384 w 624"/>
                  <a:gd name="T13" fmla="*/ 288 h 288"/>
                  <a:gd name="T14" fmla="*/ 384 w 624"/>
                  <a:gd name="T15" fmla="*/ 192 h 288"/>
                  <a:gd name="T16" fmla="*/ 480 w 624"/>
                  <a:gd name="T17" fmla="*/ 192 h 288"/>
                  <a:gd name="T18" fmla="*/ 480 w 624"/>
                  <a:gd name="T19" fmla="*/ 288 h 288"/>
                  <a:gd name="T20" fmla="*/ 624 w 624"/>
                  <a:gd name="T21" fmla="*/ 288 h 288"/>
                  <a:gd name="T22" fmla="*/ 624 w 624"/>
                  <a:gd name="T23" fmla="*/ 0 h 288"/>
                  <a:gd name="T24" fmla="*/ 0 w 624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4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92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288" y="288"/>
                    </a:lnTo>
                    <a:lnTo>
                      <a:pt x="384" y="288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480" y="288"/>
                    </a:lnTo>
                    <a:lnTo>
                      <a:pt x="624" y="288"/>
                    </a:ln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UpDiag">
                <a:fgClr>
                  <a:schemeClr val="hlink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0" name="Text Box 12">
                <a:extLst>
                  <a:ext uri="{FF2B5EF4-FFF2-40B4-BE49-F238E27FC236}">
                    <a16:creationId xmlns:a16="http://schemas.microsoft.com/office/drawing/2014/main" id="{D4594011-8840-40C1-57E0-A46D35F980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024"/>
                <a:ext cx="6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Operator</a:t>
                </a:r>
              </a:p>
            </p:txBody>
          </p:sp>
        </p:grpSp>
        <p:grpSp>
          <p:nvGrpSpPr>
            <p:cNvPr id="37901" name="Group 13">
              <a:extLst>
                <a:ext uri="{FF2B5EF4-FFF2-40B4-BE49-F238E27FC236}">
                  <a16:creationId xmlns:a16="http://schemas.microsoft.com/office/drawing/2014/main" id="{57BE73BD-47E1-E171-E0C8-8D54F32CD1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536"/>
              <a:ext cx="630" cy="288"/>
              <a:chOff x="1152" y="1920"/>
              <a:chExt cx="630" cy="288"/>
            </a:xfrm>
          </p:grpSpPr>
          <p:sp>
            <p:nvSpPr>
              <p:cNvPr id="37902" name="Freeform 14">
                <a:extLst>
                  <a:ext uri="{FF2B5EF4-FFF2-40B4-BE49-F238E27FC236}">
                    <a16:creationId xmlns:a16="http://schemas.microsoft.com/office/drawing/2014/main" id="{974BBBA8-FB34-DC17-FC70-3105F6CC88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0" y="1920"/>
                <a:ext cx="528" cy="288"/>
              </a:xfrm>
              <a:custGeom>
                <a:avLst/>
                <a:gdLst>
                  <a:gd name="T0" fmla="*/ 0 w 528"/>
                  <a:gd name="T1" fmla="*/ 0 h 288"/>
                  <a:gd name="T2" fmla="*/ 0 w 528"/>
                  <a:gd name="T3" fmla="*/ 288 h 288"/>
                  <a:gd name="T4" fmla="*/ 144 w 528"/>
                  <a:gd name="T5" fmla="*/ 288 h 288"/>
                  <a:gd name="T6" fmla="*/ 144 w 528"/>
                  <a:gd name="T7" fmla="*/ 240 h 288"/>
                  <a:gd name="T8" fmla="*/ 192 w 528"/>
                  <a:gd name="T9" fmla="*/ 192 h 288"/>
                  <a:gd name="T10" fmla="*/ 240 w 528"/>
                  <a:gd name="T11" fmla="*/ 192 h 288"/>
                  <a:gd name="T12" fmla="*/ 288 w 528"/>
                  <a:gd name="T13" fmla="*/ 240 h 288"/>
                  <a:gd name="T14" fmla="*/ 288 w 528"/>
                  <a:gd name="T15" fmla="*/ 288 h 288"/>
                  <a:gd name="T16" fmla="*/ 528 w 528"/>
                  <a:gd name="T17" fmla="*/ 288 h 288"/>
                  <a:gd name="T18" fmla="*/ 528 w 528"/>
                  <a:gd name="T19" fmla="*/ 0 h 288"/>
                  <a:gd name="T20" fmla="*/ 0 w 528"/>
                  <a:gd name="T21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8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44" y="288"/>
                    </a:lnTo>
                    <a:lnTo>
                      <a:pt x="144" y="240"/>
                    </a:lnTo>
                    <a:lnTo>
                      <a:pt x="192" y="192"/>
                    </a:lnTo>
                    <a:lnTo>
                      <a:pt x="240" y="192"/>
                    </a:lnTo>
                    <a:lnTo>
                      <a:pt x="288" y="240"/>
                    </a:lnTo>
                    <a:lnTo>
                      <a:pt x="288" y="288"/>
                    </a:lnTo>
                    <a:lnTo>
                      <a:pt x="528" y="288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rgbClr val="F95AB7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3" name="Text Box 15">
                <a:extLst>
                  <a:ext uri="{FF2B5EF4-FFF2-40B4-BE49-F238E27FC236}">
                    <a16:creationId xmlns:a16="http://schemas.microsoft.com/office/drawing/2014/main" id="{AFFB95A3-5624-57A3-3668-9C0BDC9039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384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altLang="en-US" sz="1600" b="1"/>
                  <a:t>CAP</a:t>
                </a:r>
                <a:endParaRPr lang="en-US" altLang="en-US"/>
              </a:p>
            </p:txBody>
          </p:sp>
          <p:sp>
            <p:nvSpPr>
              <p:cNvPr id="37904" name="Text Box 16">
                <a:extLst>
                  <a:ext uri="{FF2B5EF4-FFF2-40B4-BE49-F238E27FC236}">
                    <a16:creationId xmlns:a16="http://schemas.microsoft.com/office/drawing/2014/main" id="{441DAB4A-B5E4-262D-E955-5BFCDD3E39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6" y="1988"/>
                <a:ext cx="42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/>
                  <a:t>Binding</a:t>
                </a:r>
              </a:p>
            </p:txBody>
          </p:sp>
        </p:grpSp>
      </p:grpSp>
      <p:grpSp>
        <p:nvGrpSpPr>
          <p:cNvPr id="37906" name="Group 18">
            <a:extLst>
              <a:ext uri="{FF2B5EF4-FFF2-40B4-BE49-F238E27FC236}">
                <a16:creationId xmlns:a16="http://schemas.microsoft.com/office/drawing/2014/main" id="{B30F3B7A-F00B-6A59-790C-79B032E1BE0E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038600"/>
            <a:ext cx="1219200" cy="1524000"/>
            <a:chOff x="816" y="2544"/>
            <a:chExt cx="768" cy="960"/>
          </a:xfrm>
        </p:grpSpPr>
        <p:grpSp>
          <p:nvGrpSpPr>
            <p:cNvPr id="37907" name="Group 19">
              <a:extLst>
                <a:ext uri="{FF2B5EF4-FFF2-40B4-BE49-F238E27FC236}">
                  <a16:creationId xmlns:a16="http://schemas.microsoft.com/office/drawing/2014/main" id="{EEC8125E-CB23-D1BD-780E-CF3EC5C94F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168"/>
              <a:ext cx="624" cy="336"/>
              <a:chOff x="2400" y="2064"/>
              <a:chExt cx="624" cy="336"/>
            </a:xfrm>
          </p:grpSpPr>
          <p:sp>
            <p:nvSpPr>
              <p:cNvPr id="37908" name="Freeform 20">
                <a:extLst>
                  <a:ext uri="{FF2B5EF4-FFF2-40B4-BE49-F238E27FC236}">
                    <a16:creationId xmlns:a16="http://schemas.microsoft.com/office/drawing/2014/main" id="{4D0F35B3-A7BE-248F-4B5A-5247537EC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2064"/>
                <a:ext cx="624" cy="336"/>
              </a:xfrm>
              <a:custGeom>
                <a:avLst/>
                <a:gdLst>
                  <a:gd name="T0" fmla="*/ 0 w 624"/>
                  <a:gd name="T1" fmla="*/ 96 h 336"/>
                  <a:gd name="T2" fmla="*/ 192 w 624"/>
                  <a:gd name="T3" fmla="*/ 96 h 336"/>
                  <a:gd name="T4" fmla="*/ 192 w 624"/>
                  <a:gd name="T5" fmla="*/ 0 h 336"/>
                  <a:gd name="T6" fmla="*/ 288 w 624"/>
                  <a:gd name="T7" fmla="*/ 0 h 336"/>
                  <a:gd name="T8" fmla="*/ 288 w 624"/>
                  <a:gd name="T9" fmla="*/ 96 h 336"/>
                  <a:gd name="T10" fmla="*/ 384 w 624"/>
                  <a:gd name="T11" fmla="*/ 96 h 336"/>
                  <a:gd name="T12" fmla="*/ 384 w 624"/>
                  <a:gd name="T13" fmla="*/ 0 h 336"/>
                  <a:gd name="T14" fmla="*/ 480 w 624"/>
                  <a:gd name="T15" fmla="*/ 0 h 336"/>
                  <a:gd name="T16" fmla="*/ 480 w 624"/>
                  <a:gd name="T17" fmla="*/ 96 h 336"/>
                  <a:gd name="T18" fmla="*/ 624 w 624"/>
                  <a:gd name="T19" fmla="*/ 96 h 336"/>
                  <a:gd name="T20" fmla="*/ 624 w 624"/>
                  <a:gd name="T21" fmla="*/ 336 h 336"/>
                  <a:gd name="T22" fmla="*/ 384 w 624"/>
                  <a:gd name="T23" fmla="*/ 336 h 336"/>
                  <a:gd name="T24" fmla="*/ 336 w 624"/>
                  <a:gd name="T25" fmla="*/ 192 h 336"/>
                  <a:gd name="T26" fmla="*/ 288 w 624"/>
                  <a:gd name="T27" fmla="*/ 336 h 336"/>
                  <a:gd name="T28" fmla="*/ 0 w 624"/>
                  <a:gd name="T29" fmla="*/ 336 h 336"/>
                  <a:gd name="T30" fmla="*/ 0 w 624"/>
                  <a:gd name="T31" fmla="*/ 9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24" h="336">
                    <a:moveTo>
                      <a:pt x="0" y="96"/>
                    </a:moveTo>
                    <a:lnTo>
                      <a:pt x="192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288" y="96"/>
                    </a:lnTo>
                    <a:lnTo>
                      <a:pt x="384" y="96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480" y="96"/>
                    </a:lnTo>
                    <a:lnTo>
                      <a:pt x="624" y="96"/>
                    </a:lnTo>
                    <a:lnTo>
                      <a:pt x="624" y="336"/>
                    </a:lnTo>
                    <a:lnTo>
                      <a:pt x="384" y="336"/>
                    </a:lnTo>
                    <a:lnTo>
                      <a:pt x="336" y="192"/>
                    </a:lnTo>
                    <a:lnTo>
                      <a:pt x="288" y="336"/>
                    </a:lnTo>
                    <a:lnTo>
                      <a:pt x="0" y="336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chemeClr val="bg2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9" name="Text Box 21">
                <a:extLst>
                  <a:ext uri="{FF2B5EF4-FFF2-40B4-BE49-F238E27FC236}">
                    <a16:creationId xmlns:a16="http://schemas.microsoft.com/office/drawing/2014/main" id="{B09F9E87-7F36-F07E-7965-9826C5B015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115"/>
                <a:ext cx="56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/>
                  <a:t>Repressor</a:t>
                </a:r>
              </a:p>
            </p:txBody>
          </p:sp>
        </p:grpSp>
        <p:sp>
          <p:nvSpPr>
            <p:cNvPr id="37910" name="Line 22">
              <a:extLst>
                <a:ext uri="{FF2B5EF4-FFF2-40B4-BE49-F238E27FC236}">
                  <a16:creationId xmlns:a16="http://schemas.microsoft.com/office/drawing/2014/main" id="{736B77F7-CDDA-9FF1-2EB7-5B1157B3E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544"/>
              <a:ext cx="384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916" name="Group 28">
            <a:extLst>
              <a:ext uri="{FF2B5EF4-FFF2-40B4-BE49-F238E27FC236}">
                <a16:creationId xmlns:a16="http://schemas.microsoft.com/office/drawing/2014/main" id="{455AED2C-91D8-F139-1B7D-1E673F3B55C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1897063" cy="2438400"/>
            <a:chOff x="480" y="960"/>
            <a:chExt cx="1195" cy="1536"/>
          </a:xfrm>
        </p:grpSpPr>
        <p:grpSp>
          <p:nvGrpSpPr>
            <p:cNvPr id="37917" name="Group 29">
              <a:extLst>
                <a:ext uri="{FF2B5EF4-FFF2-40B4-BE49-F238E27FC236}">
                  <a16:creationId xmlns:a16="http://schemas.microsoft.com/office/drawing/2014/main" id="{7D280F40-2113-280E-5E52-267C826570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872"/>
              <a:ext cx="720" cy="624"/>
              <a:chOff x="480" y="1872"/>
              <a:chExt cx="720" cy="624"/>
            </a:xfrm>
          </p:grpSpPr>
          <p:sp>
            <p:nvSpPr>
              <p:cNvPr id="37918" name="Rectangle 30">
                <a:extLst>
                  <a:ext uri="{FF2B5EF4-FFF2-40B4-BE49-F238E27FC236}">
                    <a16:creationId xmlns:a16="http://schemas.microsoft.com/office/drawing/2014/main" id="{2787CAEF-B6B4-4BA4-9036-DBADC8B12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720" cy="288"/>
              </a:xfrm>
              <a:prstGeom prst="rect">
                <a:avLst/>
              </a:prstGeom>
              <a:pattFill prst="pct5">
                <a:fgClr>
                  <a:schemeClr val="bg2"/>
                </a:fgClr>
                <a:bgClr>
                  <a:schemeClr val="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Repressor</a:t>
                </a:r>
              </a:p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 mRNA</a:t>
                </a:r>
              </a:p>
            </p:txBody>
          </p:sp>
          <p:sp>
            <p:nvSpPr>
              <p:cNvPr id="37919" name="Line 31">
                <a:extLst>
                  <a:ext uri="{FF2B5EF4-FFF2-40B4-BE49-F238E27FC236}">
                    <a16:creationId xmlns:a16="http://schemas.microsoft.com/office/drawing/2014/main" id="{89FDBBD0-C778-7215-E6F9-5C896B8BE1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1872"/>
                <a:ext cx="0" cy="28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20" name="Group 32">
              <a:extLst>
                <a:ext uri="{FF2B5EF4-FFF2-40B4-BE49-F238E27FC236}">
                  <a16:creationId xmlns:a16="http://schemas.microsoft.com/office/drawing/2014/main" id="{D9992A71-8D9B-DEC6-CF85-D37FF77979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960"/>
              <a:ext cx="907" cy="384"/>
              <a:chOff x="768" y="960"/>
              <a:chExt cx="907" cy="384"/>
            </a:xfrm>
          </p:grpSpPr>
          <p:sp>
            <p:nvSpPr>
              <p:cNvPr id="37921" name="AutoShape 33">
                <a:extLst>
                  <a:ext uri="{FF2B5EF4-FFF2-40B4-BE49-F238E27FC236}">
                    <a16:creationId xmlns:a16="http://schemas.microsoft.com/office/drawing/2014/main" id="{9F5D6A2B-F8A4-773C-05A1-252F80B3D4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816" cy="384"/>
              </a:xfrm>
              <a:prstGeom prst="wedgeRoundRectCallout">
                <a:avLst>
                  <a:gd name="adj1" fmla="val -47796"/>
                  <a:gd name="adj2" fmla="val 119532"/>
                  <a:gd name="adj3" fmla="val 16667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37922" name="Text Box 34">
                <a:extLst>
                  <a:ext uri="{FF2B5EF4-FFF2-40B4-BE49-F238E27FC236}">
                    <a16:creationId xmlns:a16="http://schemas.microsoft.com/office/drawing/2014/main" id="{967F0237-FCE2-E504-451A-293F88A93F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960"/>
                <a:ext cx="907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Hey man, I’m </a:t>
                </a:r>
              </a:p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constitutive</a:t>
                </a:r>
              </a:p>
            </p:txBody>
          </p:sp>
        </p:grpSp>
      </p:grpSp>
      <p:grpSp>
        <p:nvGrpSpPr>
          <p:cNvPr id="37928" name="Group 40">
            <a:extLst>
              <a:ext uri="{FF2B5EF4-FFF2-40B4-BE49-F238E27FC236}">
                <a16:creationId xmlns:a16="http://schemas.microsoft.com/office/drawing/2014/main" id="{25B0F425-0AC6-CDCF-0D4A-6F9417910C56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4114800"/>
            <a:ext cx="685800" cy="457200"/>
            <a:chOff x="3984" y="3312"/>
            <a:chExt cx="432" cy="288"/>
          </a:xfrm>
        </p:grpSpPr>
        <p:sp>
          <p:nvSpPr>
            <p:cNvPr id="37929" name="Freeform 41">
              <a:extLst>
                <a:ext uri="{FF2B5EF4-FFF2-40B4-BE49-F238E27FC236}">
                  <a16:creationId xmlns:a16="http://schemas.microsoft.com/office/drawing/2014/main" id="{980B65AA-CA48-DA15-48B4-38F9D5519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3312"/>
              <a:ext cx="432" cy="288"/>
            </a:xfrm>
            <a:custGeom>
              <a:avLst/>
              <a:gdLst>
                <a:gd name="T0" fmla="*/ 0 w 432"/>
                <a:gd name="T1" fmla="*/ 96 h 288"/>
                <a:gd name="T2" fmla="*/ 144 w 432"/>
                <a:gd name="T3" fmla="*/ 96 h 288"/>
                <a:gd name="T4" fmla="*/ 144 w 432"/>
                <a:gd name="T5" fmla="*/ 0 h 288"/>
                <a:gd name="T6" fmla="*/ 288 w 432"/>
                <a:gd name="T7" fmla="*/ 0 h 288"/>
                <a:gd name="T8" fmla="*/ 288 w 432"/>
                <a:gd name="T9" fmla="*/ 96 h 288"/>
                <a:gd name="T10" fmla="*/ 432 w 432"/>
                <a:gd name="T11" fmla="*/ 96 h 288"/>
                <a:gd name="T12" fmla="*/ 432 w 432"/>
                <a:gd name="T13" fmla="*/ 240 h 288"/>
                <a:gd name="T14" fmla="*/ 288 w 432"/>
                <a:gd name="T15" fmla="*/ 288 h 288"/>
                <a:gd name="T16" fmla="*/ 288 w 432"/>
                <a:gd name="T17" fmla="*/ 240 h 288"/>
                <a:gd name="T18" fmla="*/ 240 w 432"/>
                <a:gd name="T19" fmla="*/ 192 h 288"/>
                <a:gd name="T20" fmla="*/ 192 w 432"/>
                <a:gd name="T21" fmla="*/ 192 h 288"/>
                <a:gd name="T22" fmla="*/ 144 w 432"/>
                <a:gd name="T23" fmla="*/ 240 h 288"/>
                <a:gd name="T24" fmla="*/ 144 w 432"/>
                <a:gd name="T25" fmla="*/ 288 h 288"/>
                <a:gd name="T26" fmla="*/ 0 w 432"/>
                <a:gd name="T27" fmla="*/ 240 h 288"/>
                <a:gd name="T28" fmla="*/ 0 w 432"/>
                <a:gd name="T29" fmla="*/ 9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2" h="288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288" y="0"/>
                  </a:lnTo>
                  <a:lnTo>
                    <a:pt x="288" y="96"/>
                  </a:lnTo>
                  <a:lnTo>
                    <a:pt x="432" y="96"/>
                  </a:lnTo>
                  <a:lnTo>
                    <a:pt x="432" y="240"/>
                  </a:lnTo>
                  <a:lnTo>
                    <a:pt x="288" y="288"/>
                  </a:lnTo>
                  <a:lnTo>
                    <a:pt x="288" y="240"/>
                  </a:lnTo>
                  <a:lnTo>
                    <a:pt x="240" y="192"/>
                  </a:lnTo>
                  <a:lnTo>
                    <a:pt x="192" y="192"/>
                  </a:lnTo>
                  <a:lnTo>
                    <a:pt x="144" y="240"/>
                  </a:lnTo>
                  <a:lnTo>
                    <a:pt x="144" y="288"/>
                  </a:lnTo>
                  <a:lnTo>
                    <a:pt x="0" y="240"/>
                  </a:lnTo>
                  <a:lnTo>
                    <a:pt x="0" y="96"/>
                  </a:lnTo>
                  <a:close/>
                </a:path>
              </a:pathLst>
            </a:custGeom>
            <a:pattFill prst="pct80">
              <a:fgClr>
                <a:srgbClr val="F95AB7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0" name="Text Box 42">
              <a:extLst>
                <a:ext uri="{FF2B5EF4-FFF2-40B4-BE49-F238E27FC236}">
                  <a16:creationId xmlns:a16="http://schemas.microsoft.com/office/drawing/2014/main" id="{14909204-A9F7-5DCD-B69F-E6911FB99F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360"/>
              <a:ext cx="3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CAP</a:t>
              </a:r>
            </a:p>
          </p:txBody>
        </p:sp>
      </p:grpSp>
      <p:sp>
        <p:nvSpPr>
          <p:cNvPr id="37932" name="Rectangle 44">
            <a:extLst>
              <a:ext uri="{FF2B5EF4-FFF2-40B4-BE49-F238E27FC236}">
                <a16:creationId xmlns:a16="http://schemas.microsoft.com/office/drawing/2014/main" id="{B2D39344-9F6B-C8C3-00CB-1539D24F8C30}"/>
              </a:ext>
            </a:extLst>
          </p:cNvPr>
          <p:cNvSpPr>
            <a:spLocks noChangeArrowheads="1"/>
          </p:cNvSpPr>
          <p:nvPr/>
        </p:nvSpPr>
        <p:spPr bwMode="auto">
          <a:xfrm rot="2688143">
            <a:off x="5029200" y="3962400"/>
            <a:ext cx="3048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Lac</a:t>
            </a:r>
          </a:p>
        </p:txBody>
      </p:sp>
      <p:grpSp>
        <p:nvGrpSpPr>
          <p:cNvPr id="37938" name="Group 50">
            <a:extLst>
              <a:ext uri="{FF2B5EF4-FFF2-40B4-BE49-F238E27FC236}">
                <a16:creationId xmlns:a16="http://schemas.microsoft.com/office/drawing/2014/main" id="{3CBF838F-BDE7-1944-BE24-C2686DC79312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505200"/>
            <a:ext cx="990600" cy="615950"/>
            <a:chOff x="2400" y="2640"/>
            <a:chExt cx="624" cy="388"/>
          </a:xfrm>
        </p:grpSpPr>
        <p:sp>
          <p:nvSpPr>
            <p:cNvPr id="37935" name="Freeform 47">
              <a:extLst>
                <a:ext uri="{FF2B5EF4-FFF2-40B4-BE49-F238E27FC236}">
                  <a16:creationId xmlns:a16="http://schemas.microsoft.com/office/drawing/2014/main" id="{D049081A-1F34-4D53-0DE4-0766C66D9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2640"/>
              <a:ext cx="624" cy="388"/>
            </a:xfrm>
            <a:custGeom>
              <a:avLst/>
              <a:gdLst>
                <a:gd name="T0" fmla="*/ 192 w 624"/>
                <a:gd name="T1" fmla="*/ 100 h 388"/>
                <a:gd name="T2" fmla="*/ 96 w 624"/>
                <a:gd name="T3" fmla="*/ 100 h 388"/>
                <a:gd name="T4" fmla="*/ 0 w 624"/>
                <a:gd name="T5" fmla="*/ 340 h 388"/>
                <a:gd name="T6" fmla="*/ 192 w 624"/>
                <a:gd name="T7" fmla="*/ 388 h 388"/>
                <a:gd name="T8" fmla="*/ 336 w 624"/>
                <a:gd name="T9" fmla="*/ 244 h 388"/>
                <a:gd name="T10" fmla="*/ 480 w 624"/>
                <a:gd name="T11" fmla="*/ 388 h 388"/>
                <a:gd name="T12" fmla="*/ 624 w 624"/>
                <a:gd name="T13" fmla="*/ 340 h 388"/>
                <a:gd name="T14" fmla="*/ 528 w 624"/>
                <a:gd name="T15" fmla="*/ 100 h 388"/>
                <a:gd name="T16" fmla="*/ 466 w 624"/>
                <a:gd name="T17" fmla="*/ 100 h 388"/>
                <a:gd name="T18" fmla="*/ 416 w 624"/>
                <a:gd name="T19" fmla="*/ 2 h 388"/>
                <a:gd name="T20" fmla="*/ 340 w 624"/>
                <a:gd name="T21" fmla="*/ 40 h 388"/>
                <a:gd name="T22" fmla="*/ 390 w 624"/>
                <a:gd name="T23" fmla="*/ 138 h 388"/>
                <a:gd name="T24" fmla="*/ 336 w 624"/>
                <a:gd name="T25" fmla="*/ 148 h 388"/>
                <a:gd name="T26" fmla="*/ 278 w 624"/>
                <a:gd name="T27" fmla="*/ 132 h 388"/>
                <a:gd name="T28" fmla="*/ 318 w 624"/>
                <a:gd name="T29" fmla="*/ 38 h 388"/>
                <a:gd name="T30" fmla="*/ 242 w 624"/>
                <a:gd name="T31" fmla="*/ 0 h 388"/>
                <a:gd name="T32" fmla="*/ 192 w 624"/>
                <a:gd name="T33" fmla="*/ 10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4" h="388">
                  <a:moveTo>
                    <a:pt x="192" y="100"/>
                  </a:moveTo>
                  <a:lnTo>
                    <a:pt x="96" y="100"/>
                  </a:lnTo>
                  <a:lnTo>
                    <a:pt x="0" y="340"/>
                  </a:lnTo>
                  <a:lnTo>
                    <a:pt x="192" y="388"/>
                  </a:lnTo>
                  <a:lnTo>
                    <a:pt x="336" y="244"/>
                  </a:lnTo>
                  <a:lnTo>
                    <a:pt x="480" y="388"/>
                  </a:lnTo>
                  <a:lnTo>
                    <a:pt x="624" y="340"/>
                  </a:lnTo>
                  <a:lnTo>
                    <a:pt x="528" y="100"/>
                  </a:lnTo>
                  <a:lnTo>
                    <a:pt x="466" y="100"/>
                  </a:lnTo>
                  <a:lnTo>
                    <a:pt x="416" y="2"/>
                  </a:lnTo>
                  <a:lnTo>
                    <a:pt x="340" y="40"/>
                  </a:lnTo>
                  <a:lnTo>
                    <a:pt x="390" y="138"/>
                  </a:lnTo>
                  <a:lnTo>
                    <a:pt x="336" y="148"/>
                  </a:lnTo>
                  <a:lnTo>
                    <a:pt x="278" y="132"/>
                  </a:lnTo>
                  <a:lnTo>
                    <a:pt x="318" y="38"/>
                  </a:lnTo>
                  <a:lnTo>
                    <a:pt x="242" y="0"/>
                  </a:lnTo>
                  <a:lnTo>
                    <a:pt x="192" y="100"/>
                  </a:lnTo>
                  <a:close/>
                </a:path>
              </a:pathLst>
            </a:custGeom>
            <a:pattFill prst="pct80">
              <a:fgClr>
                <a:schemeClr val="bg2"/>
              </a:fgClr>
              <a:bgClr>
                <a:schemeClr val="hlink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7" name="Text Box 49">
              <a:extLst>
                <a:ext uri="{FF2B5EF4-FFF2-40B4-BE49-F238E27FC236}">
                  <a16:creationId xmlns:a16="http://schemas.microsoft.com/office/drawing/2014/main" id="{843FFC15-8C7A-2109-D1B8-0E2CEA889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6" y="2726"/>
              <a:ext cx="56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/>
                <a:t>Repressor</a:t>
              </a:r>
            </a:p>
          </p:txBody>
        </p:sp>
      </p:grpSp>
      <p:grpSp>
        <p:nvGrpSpPr>
          <p:cNvPr id="37943" name="Group 55">
            <a:extLst>
              <a:ext uri="{FF2B5EF4-FFF2-40B4-BE49-F238E27FC236}">
                <a16:creationId xmlns:a16="http://schemas.microsoft.com/office/drawing/2014/main" id="{35CAA0E5-9640-AAA6-57F0-CD7D2C7E14FC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048000"/>
            <a:ext cx="1524000" cy="2057400"/>
            <a:chOff x="1728" y="1920"/>
            <a:chExt cx="960" cy="1296"/>
          </a:xfrm>
        </p:grpSpPr>
        <p:grpSp>
          <p:nvGrpSpPr>
            <p:cNvPr id="37912" name="Group 24">
              <a:extLst>
                <a:ext uri="{FF2B5EF4-FFF2-40B4-BE49-F238E27FC236}">
                  <a16:creationId xmlns:a16="http://schemas.microsoft.com/office/drawing/2014/main" id="{33F7BE16-8E27-9AE9-DD5D-75DA227954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2592"/>
              <a:ext cx="624" cy="336"/>
              <a:chOff x="2400" y="2064"/>
              <a:chExt cx="624" cy="336"/>
            </a:xfrm>
          </p:grpSpPr>
          <p:sp>
            <p:nvSpPr>
              <p:cNvPr id="37913" name="Freeform 25">
                <a:extLst>
                  <a:ext uri="{FF2B5EF4-FFF2-40B4-BE49-F238E27FC236}">
                    <a16:creationId xmlns:a16="http://schemas.microsoft.com/office/drawing/2014/main" id="{007DD63B-6007-357E-8140-F84F38DCB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2064"/>
                <a:ext cx="624" cy="336"/>
              </a:xfrm>
              <a:custGeom>
                <a:avLst/>
                <a:gdLst>
                  <a:gd name="T0" fmla="*/ 0 w 624"/>
                  <a:gd name="T1" fmla="*/ 96 h 336"/>
                  <a:gd name="T2" fmla="*/ 192 w 624"/>
                  <a:gd name="T3" fmla="*/ 96 h 336"/>
                  <a:gd name="T4" fmla="*/ 192 w 624"/>
                  <a:gd name="T5" fmla="*/ 0 h 336"/>
                  <a:gd name="T6" fmla="*/ 288 w 624"/>
                  <a:gd name="T7" fmla="*/ 0 h 336"/>
                  <a:gd name="T8" fmla="*/ 288 w 624"/>
                  <a:gd name="T9" fmla="*/ 96 h 336"/>
                  <a:gd name="T10" fmla="*/ 384 w 624"/>
                  <a:gd name="T11" fmla="*/ 96 h 336"/>
                  <a:gd name="T12" fmla="*/ 384 w 624"/>
                  <a:gd name="T13" fmla="*/ 0 h 336"/>
                  <a:gd name="T14" fmla="*/ 480 w 624"/>
                  <a:gd name="T15" fmla="*/ 0 h 336"/>
                  <a:gd name="T16" fmla="*/ 480 w 624"/>
                  <a:gd name="T17" fmla="*/ 96 h 336"/>
                  <a:gd name="T18" fmla="*/ 624 w 624"/>
                  <a:gd name="T19" fmla="*/ 96 h 336"/>
                  <a:gd name="T20" fmla="*/ 624 w 624"/>
                  <a:gd name="T21" fmla="*/ 336 h 336"/>
                  <a:gd name="T22" fmla="*/ 384 w 624"/>
                  <a:gd name="T23" fmla="*/ 336 h 336"/>
                  <a:gd name="T24" fmla="*/ 336 w 624"/>
                  <a:gd name="T25" fmla="*/ 192 h 336"/>
                  <a:gd name="T26" fmla="*/ 288 w 624"/>
                  <a:gd name="T27" fmla="*/ 336 h 336"/>
                  <a:gd name="T28" fmla="*/ 0 w 624"/>
                  <a:gd name="T29" fmla="*/ 336 h 336"/>
                  <a:gd name="T30" fmla="*/ 0 w 624"/>
                  <a:gd name="T31" fmla="*/ 9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24" h="336">
                    <a:moveTo>
                      <a:pt x="0" y="96"/>
                    </a:moveTo>
                    <a:lnTo>
                      <a:pt x="192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288" y="96"/>
                    </a:lnTo>
                    <a:lnTo>
                      <a:pt x="384" y="96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480" y="96"/>
                    </a:lnTo>
                    <a:lnTo>
                      <a:pt x="624" y="96"/>
                    </a:lnTo>
                    <a:lnTo>
                      <a:pt x="624" y="336"/>
                    </a:lnTo>
                    <a:lnTo>
                      <a:pt x="384" y="336"/>
                    </a:lnTo>
                    <a:lnTo>
                      <a:pt x="336" y="192"/>
                    </a:lnTo>
                    <a:lnTo>
                      <a:pt x="288" y="336"/>
                    </a:lnTo>
                    <a:lnTo>
                      <a:pt x="0" y="336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chemeClr val="bg2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4" name="Text Box 26">
                <a:extLst>
                  <a:ext uri="{FF2B5EF4-FFF2-40B4-BE49-F238E27FC236}">
                    <a16:creationId xmlns:a16="http://schemas.microsoft.com/office/drawing/2014/main" id="{81643A08-5989-E2CC-27B0-03CE4F311B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115"/>
                <a:ext cx="56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/>
                  <a:t>Repressor</a:t>
                </a:r>
              </a:p>
            </p:txBody>
          </p:sp>
        </p:grpSp>
        <p:sp>
          <p:nvSpPr>
            <p:cNvPr id="37940" name="Line 52">
              <a:extLst>
                <a:ext uri="{FF2B5EF4-FFF2-40B4-BE49-F238E27FC236}">
                  <a16:creationId xmlns:a16="http://schemas.microsoft.com/office/drawing/2014/main" id="{B3A9EB62-5810-4D58-815B-761417E4EA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976"/>
              <a:ext cx="24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1" name="Line 53">
              <a:extLst>
                <a:ext uri="{FF2B5EF4-FFF2-40B4-BE49-F238E27FC236}">
                  <a16:creationId xmlns:a16="http://schemas.microsoft.com/office/drawing/2014/main" id="{F77B717B-5B00-3727-461A-DA4C256B12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1920"/>
              <a:ext cx="336" cy="57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945" name="Group 57">
            <a:extLst>
              <a:ext uri="{FF2B5EF4-FFF2-40B4-BE49-F238E27FC236}">
                <a16:creationId xmlns:a16="http://schemas.microsoft.com/office/drawing/2014/main" id="{D610F722-3764-6444-207E-1FE137893D60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971800"/>
            <a:ext cx="762000" cy="838200"/>
            <a:chOff x="2400" y="1872"/>
            <a:chExt cx="480" cy="528"/>
          </a:xfrm>
        </p:grpSpPr>
        <p:sp>
          <p:nvSpPr>
            <p:cNvPr id="37944" name="Text Box 56">
              <a:extLst>
                <a:ext uri="{FF2B5EF4-FFF2-40B4-BE49-F238E27FC236}">
                  <a16:creationId xmlns:a16="http://schemas.microsoft.com/office/drawing/2014/main" id="{91ABD42F-0703-DF1E-7FCE-F5480A3A89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872"/>
              <a:ext cx="37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800" b="1">
                  <a:solidFill>
                    <a:schemeClr val="hlink"/>
                  </a:solidFill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37942" name="Freeform 54">
              <a:extLst>
                <a:ext uri="{FF2B5EF4-FFF2-40B4-BE49-F238E27FC236}">
                  <a16:creationId xmlns:a16="http://schemas.microsoft.com/office/drawing/2014/main" id="{842FB702-54A5-FBF4-4E45-B31417D39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2200"/>
              <a:ext cx="432" cy="200"/>
            </a:xfrm>
            <a:custGeom>
              <a:avLst/>
              <a:gdLst>
                <a:gd name="T0" fmla="*/ 0 w 432"/>
                <a:gd name="T1" fmla="*/ 152 h 200"/>
                <a:gd name="T2" fmla="*/ 192 w 432"/>
                <a:gd name="T3" fmla="*/ 8 h 200"/>
                <a:gd name="T4" fmla="*/ 432 w 432"/>
                <a:gd name="T5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200">
                  <a:moveTo>
                    <a:pt x="0" y="152"/>
                  </a:moveTo>
                  <a:cubicBezTo>
                    <a:pt x="60" y="76"/>
                    <a:pt x="120" y="0"/>
                    <a:pt x="192" y="8"/>
                  </a:cubicBezTo>
                  <a:cubicBezTo>
                    <a:pt x="264" y="16"/>
                    <a:pt x="348" y="108"/>
                    <a:pt x="432" y="200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948" name="Group 60">
            <a:extLst>
              <a:ext uri="{FF2B5EF4-FFF2-40B4-BE49-F238E27FC236}">
                <a16:creationId xmlns:a16="http://schemas.microsoft.com/office/drawing/2014/main" id="{D7228C11-A8F4-4325-B588-F85792906AED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1828800"/>
            <a:ext cx="5715000" cy="1676400"/>
            <a:chOff x="2160" y="1152"/>
            <a:chExt cx="3600" cy="1056"/>
          </a:xfrm>
        </p:grpSpPr>
        <p:sp>
          <p:nvSpPr>
            <p:cNvPr id="37947" name="AutoShape 59">
              <a:extLst>
                <a:ext uri="{FF2B5EF4-FFF2-40B4-BE49-F238E27FC236}">
                  <a16:creationId xmlns:a16="http://schemas.microsoft.com/office/drawing/2014/main" id="{5A6AB050-D288-C64F-2B32-9FC178624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152"/>
              <a:ext cx="3600" cy="1056"/>
            </a:xfrm>
            <a:prstGeom prst="rightArrow">
              <a:avLst>
                <a:gd name="adj1" fmla="val 50000"/>
                <a:gd name="adj2" fmla="val 85227"/>
              </a:avLst>
            </a:prstGeom>
            <a:solidFill>
              <a:schemeClr val="folHlink">
                <a:alpha val="50000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Oval 17">
              <a:extLst>
                <a:ext uri="{FF2B5EF4-FFF2-40B4-BE49-F238E27FC236}">
                  <a16:creationId xmlns:a16="http://schemas.microsoft.com/office/drawing/2014/main" id="{E2CED990-5655-769B-5AA3-1076544EF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344"/>
              <a:ext cx="672" cy="672"/>
            </a:xfrm>
            <a:prstGeom prst="ellipse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/>
                <a:t>RNA</a:t>
              </a:r>
            </a:p>
            <a:p>
              <a:pPr algn="ctr"/>
              <a:r>
                <a:rPr lang="en-US" altLang="en-US" sz="2400" b="1"/>
                <a:t>Pol.</a:t>
              </a:r>
            </a:p>
          </p:txBody>
        </p:sp>
      </p:grpSp>
      <p:sp>
        <p:nvSpPr>
          <p:cNvPr id="37946" name="Oval 58">
            <a:extLst>
              <a:ext uri="{FF2B5EF4-FFF2-40B4-BE49-F238E27FC236}">
                <a16:creationId xmlns:a16="http://schemas.microsoft.com/office/drawing/2014/main" id="{DB295661-59B9-DA31-7C4F-B7CF936EF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133600"/>
            <a:ext cx="1066800" cy="10668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  <p:sp>
        <p:nvSpPr>
          <p:cNvPr id="37923" name="AutoShape 35">
            <a:extLst>
              <a:ext uri="{FF2B5EF4-FFF2-40B4-BE49-F238E27FC236}">
                <a16:creationId xmlns:a16="http://schemas.microsoft.com/office/drawing/2014/main" id="{7C47E676-6467-E40A-7A2E-C3CFDF170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447800"/>
            <a:ext cx="1371600" cy="685800"/>
          </a:xfrm>
          <a:prstGeom prst="wedgeRoundRectCallout">
            <a:avLst>
              <a:gd name="adj1" fmla="val -44097"/>
              <a:gd name="adj2" fmla="val 96759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Great, I can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 transcribe!</a:t>
            </a:r>
          </a:p>
        </p:txBody>
      </p:sp>
      <p:sp>
        <p:nvSpPr>
          <p:cNvPr id="37949" name="Text Box 61">
            <a:extLst>
              <a:ext uri="{FF2B5EF4-FFF2-40B4-BE49-F238E27FC236}">
                <a16:creationId xmlns:a16="http://schemas.microsoft.com/office/drawing/2014/main" id="{6ED283D7-1C89-B30B-41A2-D4A17C5AC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257800"/>
            <a:ext cx="4953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/>
              <a:t>Some transcription occurs, but at a slow rate</a:t>
            </a:r>
          </a:p>
        </p:txBody>
      </p:sp>
      <p:sp>
        <p:nvSpPr>
          <p:cNvPr id="37950" name="AutoShape 62">
            <a:extLst>
              <a:ext uri="{FF2B5EF4-FFF2-40B4-BE49-F238E27FC236}">
                <a16:creationId xmlns:a16="http://schemas.microsoft.com/office/drawing/2014/main" id="{A8C6A3F2-57B8-0203-3906-11CE4DD7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962400"/>
            <a:ext cx="1524000" cy="990600"/>
          </a:xfrm>
          <a:prstGeom prst="wedgeRoundRectCallout">
            <a:avLst>
              <a:gd name="adj1" fmla="val -61773"/>
              <a:gd name="adj2" fmla="val -59454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This lactose has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 bent me 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out of shape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32" grpId="0" animBg="1" autoUpdateAnimBg="0"/>
      <p:bldP spid="37946" grpId="0" animBg="1" autoUpdateAnimBg="0"/>
      <p:bldP spid="37923" grpId="0" animBg="1" autoUpdateAnimBg="0"/>
      <p:bldP spid="37949" grpId="0" autoUpdateAnimBg="0"/>
      <p:bldP spid="3795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2054F9B-EFE3-4862-B742-67DC2B19B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i="1"/>
              <a:t>Lac</a:t>
            </a:r>
            <a:r>
              <a:rPr lang="en-US" altLang="en-US"/>
              <a:t> Operon:</a:t>
            </a:r>
            <a:br>
              <a:rPr lang="en-US" altLang="en-US"/>
            </a:br>
            <a:r>
              <a:rPr lang="en-US" altLang="en-US" sz="3200"/>
              <a:t>When Lactose Is Present But Not Glucose</a:t>
            </a:r>
          </a:p>
        </p:txBody>
      </p:sp>
      <p:grpSp>
        <p:nvGrpSpPr>
          <p:cNvPr id="38915" name="Group 3">
            <a:extLst>
              <a:ext uri="{FF2B5EF4-FFF2-40B4-BE49-F238E27FC236}">
                <a16:creationId xmlns:a16="http://schemas.microsoft.com/office/drawing/2014/main" id="{89A35B81-AE02-21A4-F402-3AA9B54C048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38400"/>
            <a:ext cx="8382000" cy="457200"/>
            <a:chOff x="240" y="1536"/>
            <a:chExt cx="5280" cy="288"/>
          </a:xfrm>
        </p:grpSpPr>
        <p:sp>
          <p:nvSpPr>
            <p:cNvPr id="38916" name="Line 4">
              <a:extLst>
                <a:ext uri="{FF2B5EF4-FFF2-40B4-BE49-F238E27FC236}">
                  <a16:creationId xmlns:a16="http://schemas.microsoft.com/office/drawing/2014/main" id="{8AB96E9C-51FA-0A67-F7A5-64FA0DAF46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1680"/>
              <a:ext cx="52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7" name="Rectangle 5">
              <a:extLst>
                <a:ext uri="{FF2B5EF4-FFF2-40B4-BE49-F238E27FC236}">
                  <a16:creationId xmlns:a16="http://schemas.microsoft.com/office/drawing/2014/main" id="{D7BA0418-7834-9BD3-8722-EAC77407F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536"/>
              <a:ext cx="720" cy="28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 i="1"/>
                <a:t>Repressor</a:t>
              </a:r>
            </a:p>
          </p:txBody>
        </p:sp>
        <p:sp>
          <p:nvSpPr>
            <p:cNvPr id="38918" name="Rectangle 6">
              <a:extLst>
                <a:ext uri="{FF2B5EF4-FFF2-40B4-BE49-F238E27FC236}">
                  <a16:creationId xmlns:a16="http://schemas.microsoft.com/office/drawing/2014/main" id="{BDABAEE9-ED87-D1EF-3642-7319D3505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536"/>
              <a:ext cx="672" cy="288"/>
            </a:xfrm>
            <a:prstGeom prst="rect">
              <a:avLst/>
            </a:prstGeom>
            <a:solidFill>
              <a:srgbClr val="6E004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/>
                <a:t>Promoter</a:t>
              </a:r>
            </a:p>
          </p:txBody>
        </p:sp>
        <p:sp>
          <p:nvSpPr>
            <p:cNvPr id="38919" name="Rectangle 7">
              <a:extLst>
                <a:ext uri="{FF2B5EF4-FFF2-40B4-BE49-F238E27FC236}">
                  <a16:creationId xmlns:a16="http://schemas.microsoft.com/office/drawing/2014/main" id="{D32EB6BD-331C-048D-7611-F9698F47F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6" y="1536"/>
              <a:ext cx="752" cy="288"/>
            </a:xfrm>
            <a:prstGeom prst="rect">
              <a:avLst/>
            </a:prstGeom>
            <a:solidFill>
              <a:srgbClr val="00AE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/>
                <a:t>LacY</a:t>
              </a:r>
            </a:p>
          </p:txBody>
        </p:sp>
        <p:sp>
          <p:nvSpPr>
            <p:cNvPr id="38920" name="Rectangle 8">
              <a:extLst>
                <a:ext uri="{FF2B5EF4-FFF2-40B4-BE49-F238E27FC236}">
                  <a16:creationId xmlns:a16="http://schemas.microsoft.com/office/drawing/2014/main" id="{66D9C937-4E75-AD1C-0678-921DAC4CF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536"/>
              <a:ext cx="752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folHlink"/>
                  </a:solidFill>
                </a:rPr>
                <a:t>LacA</a:t>
              </a:r>
            </a:p>
          </p:txBody>
        </p:sp>
        <p:sp>
          <p:nvSpPr>
            <p:cNvPr id="38921" name="Rectangle 9">
              <a:extLst>
                <a:ext uri="{FF2B5EF4-FFF2-40B4-BE49-F238E27FC236}">
                  <a16:creationId xmlns:a16="http://schemas.microsoft.com/office/drawing/2014/main" id="{20D05C06-F4E9-488A-762C-2CB263727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536"/>
              <a:ext cx="752" cy="288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 i="1">
                  <a:solidFill>
                    <a:schemeClr val="accent2"/>
                  </a:solidFill>
                </a:rPr>
                <a:t>LacZ</a:t>
              </a:r>
            </a:p>
          </p:txBody>
        </p:sp>
        <p:grpSp>
          <p:nvGrpSpPr>
            <p:cNvPr id="38922" name="Group 10">
              <a:extLst>
                <a:ext uri="{FF2B5EF4-FFF2-40B4-BE49-F238E27FC236}">
                  <a16:creationId xmlns:a16="http://schemas.microsoft.com/office/drawing/2014/main" id="{5B6AB941-14AF-89F6-7247-3AF28F68EF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536"/>
              <a:ext cx="684" cy="288"/>
              <a:chOff x="2352" y="3024"/>
              <a:chExt cx="684" cy="288"/>
            </a:xfrm>
          </p:grpSpPr>
          <p:sp>
            <p:nvSpPr>
              <p:cNvPr id="38923" name="Freeform 11">
                <a:extLst>
                  <a:ext uri="{FF2B5EF4-FFF2-40B4-BE49-F238E27FC236}">
                    <a16:creationId xmlns:a16="http://schemas.microsoft.com/office/drawing/2014/main" id="{9AB01B91-4346-C1FD-85AF-B62948ED36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3024"/>
                <a:ext cx="624" cy="288"/>
              </a:xfrm>
              <a:custGeom>
                <a:avLst/>
                <a:gdLst>
                  <a:gd name="T0" fmla="*/ 0 w 624"/>
                  <a:gd name="T1" fmla="*/ 0 h 288"/>
                  <a:gd name="T2" fmla="*/ 0 w 624"/>
                  <a:gd name="T3" fmla="*/ 288 h 288"/>
                  <a:gd name="T4" fmla="*/ 192 w 624"/>
                  <a:gd name="T5" fmla="*/ 288 h 288"/>
                  <a:gd name="T6" fmla="*/ 192 w 624"/>
                  <a:gd name="T7" fmla="*/ 192 h 288"/>
                  <a:gd name="T8" fmla="*/ 288 w 624"/>
                  <a:gd name="T9" fmla="*/ 192 h 288"/>
                  <a:gd name="T10" fmla="*/ 288 w 624"/>
                  <a:gd name="T11" fmla="*/ 288 h 288"/>
                  <a:gd name="T12" fmla="*/ 384 w 624"/>
                  <a:gd name="T13" fmla="*/ 288 h 288"/>
                  <a:gd name="T14" fmla="*/ 384 w 624"/>
                  <a:gd name="T15" fmla="*/ 192 h 288"/>
                  <a:gd name="T16" fmla="*/ 480 w 624"/>
                  <a:gd name="T17" fmla="*/ 192 h 288"/>
                  <a:gd name="T18" fmla="*/ 480 w 624"/>
                  <a:gd name="T19" fmla="*/ 288 h 288"/>
                  <a:gd name="T20" fmla="*/ 624 w 624"/>
                  <a:gd name="T21" fmla="*/ 288 h 288"/>
                  <a:gd name="T22" fmla="*/ 624 w 624"/>
                  <a:gd name="T23" fmla="*/ 0 h 288"/>
                  <a:gd name="T24" fmla="*/ 0 w 624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4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92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288" y="288"/>
                    </a:lnTo>
                    <a:lnTo>
                      <a:pt x="384" y="288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480" y="288"/>
                    </a:lnTo>
                    <a:lnTo>
                      <a:pt x="624" y="288"/>
                    </a:ln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UpDiag">
                <a:fgClr>
                  <a:schemeClr val="hlink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4" name="Text Box 12">
                <a:extLst>
                  <a:ext uri="{FF2B5EF4-FFF2-40B4-BE49-F238E27FC236}">
                    <a16:creationId xmlns:a16="http://schemas.microsoft.com/office/drawing/2014/main" id="{360DAF91-BFBC-0E94-ED79-92C0DB692C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024"/>
                <a:ext cx="6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Operator</a:t>
                </a:r>
              </a:p>
            </p:txBody>
          </p:sp>
        </p:grpSp>
        <p:grpSp>
          <p:nvGrpSpPr>
            <p:cNvPr id="38925" name="Group 13">
              <a:extLst>
                <a:ext uri="{FF2B5EF4-FFF2-40B4-BE49-F238E27FC236}">
                  <a16:creationId xmlns:a16="http://schemas.microsoft.com/office/drawing/2014/main" id="{B9237CD3-F726-4C3B-C6EC-58EA848FC0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536"/>
              <a:ext cx="630" cy="288"/>
              <a:chOff x="1152" y="1920"/>
              <a:chExt cx="630" cy="288"/>
            </a:xfrm>
          </p:grpSpPr>
          <p:sp>
            <p:nvSpPr>
              <p:cNvPr id="38926" name="Freeform 14">
                <a:extLst>
                  <a:ext uri="{FF2B5EF4-FFF2-40B4-BE49-F238E27FC236}">
                    <a16:creationId xmlns:a16="http://schemas.microsoft.com/office/drawing/2014/main" id="{371B5114-1091-CB5A-2ABC-A50077BDE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0" y="1920"/>
                <a:ext cx="528" cy="288"/>
              </a:xfrm>
              <a:custGeom>
                <a:avLst/>
                <a:gdLst>
                  <a:gd name="T0" fmla="*/ 0 w 528"/>
                  <a:gd name="T1" fmla="*/ 0 h 288"/>
                  <a:gd name="T2" fmla="*/ 0 w 528"/>
                  <a:gd name="T3" fmla="*/ 288 h 288"/>
                  <a:gd name="T4" fmla="*/ 144 w 528"/>
                  <a:gd name="T5" fmla="*/ 288 h 288"/>
                  <a:gd name="T6" fmla="*/ 144 w 528"/>
                  <a:gd name="T7" fmla="*/ 240 h 288"/>
                  <a:gd name="T8" fmla="*/ 192 w 528"/>
                  <a:gd name="T9" fmla="*/ 192 h 288"/>
                  <a:gd name="T10" fmla="*/ 240 w 528"/>
                  <a:gd name="T11" fmla="*/ 192 h 288"/>
                  <a:gd name="T12" fmla="*/ 288 w 528"/>
                  <a:gd name="T13" fmla="*/ 240 h 288"/>
                  <a:gd name="T14" fmla="*/ 288 w 528"/>
                  <a:gd name="T15" fmla="*/ 288 h 288"/>
                  <a:gd name="T16" fmla="*/ 528 w 528"/>
                  <a:gd name="T17" fmla="*/ 288 h 288"/>
                  <a:gd name="T18" fmla="*/ 528 w 528"/>
                  <a:gd name="T19" fmla="*/ 0 h 288"/>
                  <a:gd name="T20" fmla="*/ 0 w 528"/>
                  <a:gd name="T21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8" h="288">
                    <a:moveTo>
                      <a:pt x="0" y="0"/>
                    </a:moveTo>
                    <a:lnTo>
                      <a:pt x="0" y="288"/>
                    </a:lnTo>
                    <a:lnTo>
                      <a:pt x="144" y="288"/>
                    </a:lnTo>
                    <a:lnTo>
                      <a:pt x="144" y="240"/>
                    </a:lnTo>
                    <a:lnTo>
                      <a:pt x="192" y="192"/>
                    </a:lnTo>
                    <a:lnTo>
                      <a:pt x="240" y="192"/>
                    </a:lnTo>
                    <a:lnTo>
                      <a:pt x="288" y="240"/>
                    </a:lnTo>
                    <a:lnTo>
                      <a:pt x="288" y="288"/>
                    </a:lnTo>
                    <a:lnTo>
                      <a:pt x="528" y="288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rgbClr val="F95AB7"/>
                </a:fgClr>
                <a:bgClr>
                  <a:srgbClr val="6E0043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7" name="Text Box 15">
                <a:extLst>
                  <a:ext uri="{FF2B5EF4-FFF2-40B4-BE49-F238E27FC236}">
                    <a16:creationId xmlns:a16="http://schemas.microsoft.com/office/drawing/2014/main" id="{5D635639-1179-4884-2661-0D34E99D27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384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altLang="en-US" sz="1600" b="1"/>
                  <a:t>CAP</a:t>
                </a:r>
                <a:endParaRPr lang="en-US" altLang="en-US"/>
              </a:p>
            </p:txBody>
          </p:sp>
          <p:sp>
            <p:nvSpPr>
              <p:cNvPr id="38928" name="Text Box 16">
                <a:extLst>
                  <a:ext uri="{FF2B5EF4-FFF2-40B4-BE49-F238E27FC236}">
                    <a16:creationId xmlns:a16="http://schemas.microsoft.com/office/drawing/2014/main" id="{50558357-43B1-3C60-9618-7C4FBA42F4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6" y="1988"/>
                <a:ext cx="42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/>
                  <a:t>Binding</a:t>
                </a:r>
              </a:p>
            </p:txBody>
          </p:sp>
        </p:grpSp>
      </p:grpSp>
      <p:grpSp>
        <p:nvGrpSpPr>
          <p:cNvPr id="38930" name="Group 18">
            <a:extLst>
              <a:ext uri="{FF2B5EF4-FFF2-40B4-BE49-F238E27FC236}">
                <a16:creationId xmlns:a16="http://schemas.microsoft.com/office/drawing/2014/main" id="{6E2A1EA2-5550-C541-23A7-D721EC43C50A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038600"/>
            <a:ext cx="1219200" cy="1524000"/>
            <a:chOff x="816" y="2544"/>
            <a:chExt cx="768" cy="960"/>
          </a:xfrm>
        </p:grpSpPr>
        <p:grpSp>
          <p:nvGrpSpPr>
            <p:cNvPr id="38931" name="Group 19">
              <a:extLst>
                <a:ext uri="{FF2B5EF4-FFF2-40B4-BE49-F238E27FC236}">
                  <a16:creationId xmlns:a16="http://schemas.microsoft.com/office/drawing/2014/main" id="{12F4FDE9-A102-CAF9-98F2-47070A48C2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168"/>
              <a:ext cx="624" cy="336"/>
              <a:chOff x="2400" y="2064"/>
              <a:chExt cx="624" cy="336"/>
            </a:xfrm>
          </p:grpSpPr>
          <p:sp>
            <p:nvSpPr>
              <p:cNvPr id="38932" name="Freeform 20">
                <a:extLst>
                  <a:ext uri="{FF2B5EF4-FFF2-40B4-BE49-F238E27FC236}">
                    <a16:creationId xmlns:a16="http://schemas.microsoft.com/office/drawing/2014/main" id="{AECBE719-1D92-6240-883E-77155754CA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2064"/>
                <a:ext cx="624" cy="336"/>
              </a:xfrm>
              <a:custGeom>
                <a:avLst/>
                <a:gdLst>
                  <a:gd name="T0" fmla="*/ 0 w 624"/>
                  <a:gd name="T1" fmla="*/ 96 h 336"/>
                  <a:gd name="T2" fmla="*/ 192 w 624"/>
                  <a:gd name="T3" fmla="*/ 96 h 336"/>
                  <a:gd name="T4" fmla="*/ 192 w 624"/>
                  <a:gd name="T5" fmla="*/ 0 h 336"/>
                  <a:gd name="T6" fmla="*/ 288 w 624"/>
                  <a:gd name="T7" fmla="*/ 0 h 336"/>
                  <a:gd name="T8" fmla="*/ 288 w 624"/>
                  <a:gd name="T9" fmla="*/ 96 h 336"/>
                  <a:gd name="T10" fmla="*/ 384 w 624"/>
                  <a:gd name="T11" fmla="*/ 96 h 336"/>
                  <a:gd name="T12" fmla="*/ 384 w 624"/>
                  <a:gd name="T13" fmla="*/ 0 h 336"/>
                  <a:gd name="T14" fmla="*/ 480 w 624"/>
                  <a:gd name="T15" fmla="*/ 0 h 336"/>
                  <a:gd name="T16" fmla="*/ 480 w 624"/>
                  <a:gd name="T17" fmla="*/ 96 h 336"/>
                  <a:gd name="T18" fmla="*/ 624 w 624"/>
                  <a:gd name="T19" fmla="*/ 96 h 336"/>
                  <a:gd name="T20" fmla="*/ 624 w 624"/>
                  <a:gd name="T21" fmla="*/ 336 h 336"/>
                  <a:gd name="T22" fmla="*/ 384 w 624"/>
                  <a:gd name="T23" fmla="*/ 336 h 336"/>
                  <a:gd name="T24" fmla="*/ 336 w 624"/>
                  <a:gd name="T25" fmla="*/ 192 h 336"/>
                  <a:gd name="T26" fmla="*/ 288 w 624"/>
                  <a:gd name="T27" fmla="*/ 336 h 336"/>
                  <a:gd name="T28" fmla="*/ 0 w 624"/>
                  <a:gd name="T29" fmla="*/ 336 h 336"/>
                  <a:gd name="T30" fmla="*/ 0 w 624"/>
                  <a:gd name="T31" fmla="*/ 9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24" h="336">
                    <a:moveTo>
                      <a:pt x="0" y="96"/>
                    </a:moveTo>
                    <a:lnTo>
                      <a:pt x="192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288" y="96"/>
                    </a:lnTo>
                    <a:lnTo>
                      <a:pt x="384" y="96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480" y="96"/>
                    </a:lnTo>
                    <a:lnTo>
                      <a:pt x="624" y="96"/>
                    </a:lnTo>
                    <a:lnTo>
                      <a:pt x="624" y="336"/>
                    </a:lnTo>
                    <a:lnTo>
                      <a:pt x="384" y="336"/>
                    </a:lnTo>
                    <a:lnTo>
                      <a:pt x="336" y="192"/>
                    </a:lnTo>
                    <a:lnTo>
                      <a:pt x="288" y="336"/>
                    </a:lnTo>
                    <a:lnTo>
                      <a:pt x="0" y="336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chemeClr val="bg2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3" name="Text Box 21">
                <a:extLst>
                  <a:ext uri="{FF2B5EF4-FFF2-40B4-BE49-F238E27FC236}">
                    <a16:creationId xmlns:a16="http://schemas.microsoft.com/office/drawing/2014/main" id="{D652688C-6FC7-DF47-A2BE-05E77518BB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115"/>
                <a:ext cx="56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/>
                  <a:t>Repressor</a:t>
                </a:r>
              </a:p>
            </p:txBody>
          </p:sp>
        </p:grpSp>
        <p:sp>
          <p:nvSpPr>
            <p:cNvPr id="38934" name="Line 22">
              <a:extLst>
                <a:ext uri="{FF2B5EF4-FFF2-40B4-BE49-F238E27FC236}">
                  <a16:creationId xmlns:a16="http://schemas.microsoft.com/office/drawing/2014/main" id="{74F43817-1EE1-4257-FC7C-8A85B7B8E7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544"/>
              <a:ext cx="384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40" name="Group 28">
            <a:extLst>
              <a:ext uri="{FF2B5EF4-FFF2-40B4-BE49-F238E27FC236}">
                <a16:creationId xmlns:a16="http://schemas.microsoft.com/office/drawing/2014/main" id="{F574C2D6-57A6-40CE-B9F3-2496F135A0D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1897063" cy="2438400"/>
            <a:chOff x="480" y="960"/>
            <a:chExt cx="1195" cy="1536"/>
          </a:xfrm>
        </p:grpSpPr>
        <p:grpSp>
          <p:nvGrpSpPr>
            <p:cNvPr id="38941" name="Group 29">
              <a:extLst>
                <a:ext uri="{FF2B5EF4-FFF2-40B4-BE49-F238E27FC236}">
                  <a16:creationId xmlns:a16="http://schemas.microsoft.com/office/drawing/2014/main" id="{345CEB0A-E634-BD2E-4E7A-40A6DC5671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872"/>
              <a:ext cx="720" cy="624"/>
              <a:chOff x="480" y="1872"/>
              <a:chExt cx="720" cy="624"/>
            </a:xfrm>
          </p:grpSpPr>
          <p:sp>
            <p:nvSpPr>
              <p:cNvPr id="38942" name="Rectangle 30">
                <a:extLst>
                  <a:ext uri="{FF2B5EF4-FFF2-40B4-BE49-F238E27FC236}">
                    <a16:creationId xmlns:a16="http://schemas.microsoft.com/office/drawing/2014/main" id="{5A86A577-A542-E905-EB6C-21ECA3D057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720" cy="288"/>
              </a:xfrm>
              <a:prstGeom prst="rect">
                <a:avLst/>
              </a:prstGeom>
              <a:pattFill prst="pct5">
                <a:fgClr>
                  <a:schemeClr val="bg2"/>
                </a:fgClr>
                <a:bgClr>
                  <a:schemeClr val="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Repressor</a:t>
                </a:r>
              </a:p>
              <a:p>
                <a:pPr algn="ctr"/>
                <a:r>
                  <a:rPr lang="en-US" altLang="en-US" sz="1600" b="1">
                    <a:solidFill>
                      <a:schemeClr val="bg2"/>
                    </a:solidFill>
                  </a:rPr>
                  <a:t> mRNA</a:t>
                </a:r>
              </a:p>
            </p:txBody>
          </p:sp>
          <p:sp>
            <p:nvSpPr>
              <p:cNvPr id="38943" name="Line 31">
                <a:extLst>
                  <a:ext uri="{FF2B5EF4-FFF2-40B4-BE49-F238E27FC236}">
                    <a16:creationId xmlns:a16="http://schemas.microsoft.com/office/drawing/2014/main" id="{BF95DBB6-4E4A-197D-A7C7-09DF48C200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1872"/>
                <a:ext cx="0" cy="28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44" name="Group 32">
              <a:extLst>
                <a:ext uri="{FF2B5EF4-FFF2-40B4-BE49-F238E27FC236}">
                  <a16:creationId xmlns:a16="http://schemas.microsoft.com/office/drawing/2014/main" id="{B6CF30C1-D63C-8D3C-A1A6-BA5A4AE5A7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960"/>
              <a:ext cx="907" cy="384"/>
              <a:chOff x="768" y="960"/>
              <a:chExt cx="907" cy="384"/>
            </a:xfrm>
          </p:grpSpPr>
          <p:sp>
            <p:nvSpPr>
              <p:cNvPr id="38945" name="AutoShape 33">
                <a:extLst>
                  <a:ext uri="{FF2B5EF4-FFF2-40B4-BE49-F238E27FC236}">
                    <a16:creationId xmlns:a16="http://schemas.microsoft.com/office/drawing/2014/main" id="{2BACB588-5707-4600-2407-9F55CED68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960"/>
                <a:ext cx="816" cy="384"/>
              </a:xfrm>
              <a:prstGeom prst="wedgeRoundRectCallout">
                <a:avLst>
                  <a:gd name="adj1" fmla="val -47796"/>
                  <a:gd name="adj2" fmla="val 119532"/>
                  <a:gd name="adj3" fmla="val 16667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38946" name="Text Box 34">
                <a:extLst>
                  <a:ext uri="{FF2B5EF4-FFF2-40B4-BE49-F238E27FC236}">
                    <a16:creationId xmlns:a16="http://schemas.microsoft.com/office/drawing/2014/main" id="{7552AE4C-B3BD-B3A9-8ACE-2BD2EFDD3A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960"/>
                <a:ext cx="907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Hey man, I’m </a:t>
                </a:r>
              </a:p>
              <a:p>
                <a:r>
                  <a:rPr lang="en-US" altLang="en-US" sz="1600" b="1">
                    <a:solidFill>
                      <a:schemeClr val="bg2"/>
                    </a:solidFill>
                  </a:rPr>
                  <a:t>constitutive</a:t>
                </a:r>
              </a:p>
            </p:txBody>
          </p:sp>
        </p:grpSp>
      </p:grpSp>
      <p:grpSp>
        <p:nvGrpSpPr>
          <p:cNvPr id="38952" name="Group 40">
            <a:extLst>
              <a:ext uri="{FF2B5EF4-FFF2-40B4-BE49-F238E27FC236}">
                <a16:creationId xmlns:a16="http://schemas.microsoft.com/office/drawing/2014/main" id="{F412A9EC-E84B-A1DF-0092-7AA927BD4EF8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4953000"/>
            <a:ext cx="685800" cy="457200"/>
            <a:chOff x="3984" y="3312"/>
            <a:chExt cx="432" cy="288"/>
          </a:xfrm>
        </p:grpSpPr>
        <p:sp>
          <p:nvSpPr>
            <p:cNvPr id="38953" name="Freeform 41">
              <a:extLst>
                <a:ext uri="{FF2B5EF4-FFF2-40B4-BE49-F238E27FC236}">
                  <a16:creationId xmlns:a16="http://schemas.microsoft.com/office/drawing/2014/main" id="{F6FBE3B9-58B1-08B8-4622-5ECE2719A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3312"/>
              <a:ext cx="432" cy="288"/>
            </a:xfrm>
            <a:custGeom>
              <a:avLst/>
              <a:gdLst>
                <a:gd name="T0" fmla="*/ 0 w 432"/>
                <a:gd name="T1" fmla="*/ 96 h 288"/>
                <a:gd name="T2" fmla="*/ 144 w 432"/>
                <a:gd name="T3" fmla="*/ 96 h 288"/>
                <a:gd name="T4" fmla="*/ 144 w 432"/>
                <a:gd name="T5" fmla="*/ 0 h 288"/>
                <a:gd name="T6" fmla="*/ 288 w 432"/>
                <a:gd name="T7" fmla="*/ 0 h 288"/>
                <a:gd name="T8" fmla="*/ 288 w 432"/>
                <a:gd name="T9" fmla="*/ 96 h 288"/>
                <a:gd name="T10" fmla="*/ 432 w 432"/>
                <a:gd name="T11" fmla="*/ 96 h 288"/>
                <a:gd name="T12" fmla="*/ 432 w 432"/>
                <a:gd name="T13" fmla="*/ 240 h 288"/>
                <a:gd name="T14" fmla="*/ 288 w 432"/>
                <a:gd name="T15" fmla="*/ 288 h 288"/>
                <a:gd name="T16" fmla="*/ 288 w 432"/>
                <a:gd name="T17" fmla="*/ 240 h 288"/>
                <a:gd name="T18" fmla="*/ 240 w 432"/>
                <a:gd name="T19" fmla="*/ 192 h 288"/>
                <a:gd name="T20" fmla="*/ 192 w 432"/>
                <a:gd name="T21" fmla="*/ 192 h 288"/>
                <a:gd name="T22" fmla="*/ 144 w 432"/>
                <a:gd name="T23" fmla="*/ 240 h 288"/>
                <a:gd name="T24" fmla="*/ 144 w 432"/>
                <a:gd name="T25" fmla="*/ 288 h 288"/>
                <a:gd name="T26" fmla="*/ 0 w 432"/>
                <a:gd name="T27" fmla="*/ 240 h 288"/>
                <a:gd name="T28" fmla="*/ 0 w 432"/>
                <a:gd name="T29" fmla="*/ 9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2" h="288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288" y="0"/>
                  </a:lnTo>
                  <a:lnTo>
                    <a:pt x="288" y="96"/>
                  </a:lnTo>
                  <a:lnTo>
                    <a:pt x="432" y="96"/>
                  </a:lnTo>
                  <a:lnTo>
                    <a:pt x="432" y="240"/>
                  </a:lnTo>
                  <a:lnTo>
                    <a:pt x="288" y="288"/>
                  </a:lnTo>
                  <a:lnTo>
                    <a:pt x="288" y="240"/>
                  </a:lnTo>
                  <a:lnTo>
                    <a:pt x="240" y="192"/>
                  </a:lnTo>
                  <a:lnTo>
                    <a:pt x="192" y="192"/>
                  </a:lnTo>
                  <a:lnTo>
                    <a:pt x="144" y="240"/>
                  </a:lnTo>
                  <a:lnTo>
                    <a:pt x="144" y="288"/>
                  </a:lnTo>
                  <a:lnTo>
                    <a:pt x="0" y="240"/>
                  </a:lnTo>
                  <a:lnTo>
                    <a:pt x="0" y="96"/>
                  </a:lnTo>
                  <a:close/>
                </a:path>
              </a:pathLst>
            </a:custGeom>
            <a:pattFill prst="pct80">
              <a:fgClr>
                <a:srgbClr val="F95AB7"/>
              </a:fgClr>
              <a:bgClr>
                <a:schemeClr val="bg1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4" name="Text Box 42">
              <a:extLst>
                <a:ext uri="{FF2B5EF4-FFF2-40B4-BE49-F238E27FC236}">
                  <a16:creationId xmlns:a16="http://schemas.microsoft.com/office/drawing/2014/main" id="{8FB6D288-E048-B75E-BF82-501503A8B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360"/>
              <a:ext cx="3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/>
                <a:t>CAP</a:t>
              </a:r>
            </a:p>
          </p:txBody>
        </p:sp>
      </p:grpSp>
      <p:grpSp>
        <p:nvGrpSpPr>
          <p:cNvPr id="38961" name="Group 49">
            <a:extLst>
              <a:ext uri="{FF2B5EF4-FFF2-40B4-BE49-F238E27FC236}">
                <a16:creationId xmlns:a16="http://schemas.microsoft.com/office/drawing/2014/main" id="{09A917C9-60F8-63E1-5EBC-D11F42D4D1AB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5105400"/>
            <a:ext cx="531813" cy="304800"/>
            <a:chOff x="4368" y="2496"/>
            <a:chExt cx="335" cy="192"/>
          </a:xfrm>
        </p:grpSpPr>
        <p:sp>
          <p:nvSpPr>
            <p:cNvPr id="38962" name="Freeform 50">
              <a:extLst>
                <a:ext uri="{FF2B5EF4-FFF2-40B4-BE49-F238E27FC236}">
                  <a16:creationId xmlns:a16="http://schemas.microsoft.com/office/drawing/2014/main" id="{17AD95FF-759A-942D-31AB-87A62B7B7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" y="2496"/>
              <a:ext cx="240" cy="192"/>
            </a:xfrm>
            <a:custGeom>
              <a:avLst/>
              <a:gdLst>
                <a:gd name="T0" fmla="*/ 0 w 240"/>
                <a:gd name="T1" fmla="*/ 48 h 192"/>
                <a:gd name="T2" fmla="*/ 0 w 240"/>
                <a:gd name="T3" fmla="*/ 144 h 192"/>
                <a:gd name="T4" fmla="*/ 48 w 240"/>
                <a:gd name="T5" fmla="*/ 192 h 192"/>
                <a:gd name="T6" fmla="*/ 192 w 240"/>
                <a:gd name="T7" fmla="*/ 192 h 192"/>
                <a:gd name="T8" fmla="*/ 240 w 240"/>
                <a:gd name="T9" fmla="*/ 144 h 192"/>
                <a:gd name="T10" fmla="*/ 240 w 240"/>
                <a:gd name="T11" fmla="*/ 48 h 192"/>
                <a:gd name="T12" fmla="*/ 192 w 240"/>
                <a:gd name="T13" fmla="*/ 0 h 192"/>
                <a:gd name="T14" fmla="*/ 48 w 240"/>
                <a:gd name="T15" fmla="*/ 0 h 192"/>
                <a:gd name="T16" fmla="*/ 0 w 240"/>
                <a:gd name="T17" fmla="*/ 4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192">
                  <a:moveTo>
                    <a:pt x="0" y="48"/>
                  </a:moveTo>
                  <a:lnTo>
                    <a:pt x="0" y="144"/>
                  </a:lnTo>
                  <a:lnTo>
                    <a:pt x="48" y="192"/>
                  </a:lnTo>
                  <a:lnTo>
                    <a:pt x="192" y="192"/>
                  </a:lnTo>
                  <a:lnTo>
                    <a:pt x="240" y="144"/>
                  </a:lnTo>
                  <a:lnTo>
                    <a:pt x="240" y="48"/>
                  </a:lnTo>
                  <a:lnTo>
                    <a:pt x="192" y="0"/>
                  </a:lnTo>
                  <a:lnTo>
                    <a:pt x="48" y="0"/>
                  </a:lnTo>
                  <a:lnTo>
                    <a:pt x="0" y="48"/>
                  </a:lnTo>
                  <a:close/>
                </a:path>
              </a:pathLst>
            </a:custGeom>
            <a:pattFill prst="pct80">
              <a:fgClr>
                <a:schemeClr val="bg1"/>
              </a:fgClr>
              <a:bgClr>
                <a:schemeClr val="hlink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3" name="Text Box 51">
              <a:extLst>
                <a:ext uri="{FF2B5EF4-FFF2-40B4-BE49-F238E27FC236}">
                  <a16:creationId xmlns:a16="http://schemas.microsoft.com/office/drawing/2014/main" id="{A0302D3E-D73B-FD8A-FCD3-9B619530F2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510"/>
              <a:ext cx="3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000" b="1"/>
                <a:t>cAMP</a:t>
              </a:r>
            </a:p>
          </p:txBody>
        </p:sp>
      </p:grpSp>
      <p:sp>
        <p:nvSpPr>
          <p:cNvPr id="38969" name="Rectangle 57">
            <a:extLst>
              <a:ext uri="{FF2B5EF4-FFF2-40B4-BE49-F238E27FC236}">
                <a16:creationId xmlns:a16="http://schemas.microsoft.com/office/drawing/2014/main" id="{DBFCB2C2-C201-348B-42A4-71A1A21CA005}"/>
              </a:ext>
            </a:extLst>
          </p:cNvPr>
          <p:cNvSpPr>
            <a:spLocks noChangeArrowheads="1"/>
          </p:cNvSpPr>
          <p:nvPr/>
        </p:nvSpPr>
        <p:spPr bwMode="auto">
          <a:xfrm rot="2688143">
            <a:off x="5029200" y="3962400"/>
            <a:ext cx="3048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Lac</a:t>
            </a:r>
          </a:p>
        </p:txBody>
      </p:sp>
      <p:grpSp>
        <p:nvGrpSpPr>
          <p:cNvPr id="38970" name="Group 58">
            <a:extLst>
              <a:ext uri="{FF2B5EF4-FFF2-40B4-BE49-F238E27FC236}">
                <a16:creationId xmlns:a16="http://schemas.microsoft.com/office/drawing/2014/main" id="{00C95EC3-A02B-9181-0292-B7ED866F99D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505200"/>
            <a:ext cx="990600" cy="615950"/>
            <a:chOff x="2400" y="2640"/>
            <a:chExt cx="624" cy="388"/>
          </a:xfrm>
        </p:grpSpPr>
        <p:sp>
          <p:nvSpPr>
            <p:cNvPr id="38971" name="Freeform 59">
              <a:extLst>
                <a:ext uri="{FF2B5EF4-FFF2-40B4-BE49-F238E27FC236}">
                  <a16:creationId xmlns:a16="http://schemas.microsoft.com/office/drawing/2014/main" id="{BDE5F807-50FE-9B03-FF79-66BE52EAD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2640"/>
              <a:ext cx="624" cy="388"/>
            </a:xfrm>
            <a:custGeom>
              <a:avLst/>
              <a:gdLst>
                <a:gd name="T0" fmla="*/ 192 w 624"/>
                <a:gd name="T1" fmla="*/ 100 h 388"/>
                <a:gd name="T2" fmla="*/ 96 w 624"/>
                <a:gd name="T3" fmla="*/ 100 h 388"/>
                <a:gd name="T4" fmla="*/ 0 w 624"/>
                <a:gd name="T5" fmla="*/ 340 h 388"/>
                <a:gd name="T6" fmla="*/ 192 w 624"/>
                <a:gd name="T7" fmla="*/ 388 h 388"/>
                <a:gd name="T8" fmla="*/ 336 w 624"/>
                <a:gd name="T9" fmla="*/ 244 h 388"/>
                <a:gd name="T10" fmla="*/ 480 w 624"/>
                <a:gd name="T11" fmla="*/ 388 h 388"/>
                <a:gd name="T12" fmla="*/ 624 w 624"/>
                <a:gd name="T13" fmla="*/ 340 h 388"/>
                <a:gd name="T14" fmla="*/ 528 w 624"/>
                <a:gd name="T15" fmla="*/ 100 h 388"/>
                <a:gd name="T16" fmla="*/ 466 w 624"/>
                <a:gd name="T17" fmla="*/ 100 h 388"/>
                <a:gd name="T18" fmla="*/ 416 w 624"/>
                <a:gd name="T19" fmla="*/ 2 h 388"/>
                <a:gd name="T20" fmla="*/ 340 w 624"/>
                <a:gd name="T21" fmla="*/ 40 h 388"/>
                <a:gd name="T22" fmla="*/ 390 w 624"/>
                <a:gd name="T23" fmla="*/ 138 h 388"/>
                <a:gd name="T24" fmla="*/ 336 w 624"/>
                <a:gd name="T25" fmla="*/ 148 h 388"/>
                <a:gd name="T26" fmla="*/ 278 w 624"/>
                <a:gd name="T27" fmla="*/ 132 h 388"/>
                <a:gd name="T28" fmla="*/ 318 w 624"/>
                <a:gd name="T29" fmla="*/ 38 h 388"/>
                <a:gd name="T30" fmla="*/ 242 w 624"/>
                <a:gd name="T31" fmla="*/ 0 h 388"/>
                <a:gd name="T32" fmla="*/ 192 w 624"/>
                <a:gd name="T33" fmla="*/ 10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4" h="388">
                  <a:moveTo>
                    <a:pt x="192" y="100"/>
                  </a:moveTo>
                  <a:lnTo>
                    <a:pt x="96" y="100"/>
                  </a:lnTo>
                  <a:lnTo>
                    <a:pt x="0" y="340"/>
                  </a:lnTo>
                  <a:lnTo>
                    <a:pt x="192" y="388"/>
                  </a:lnTo>
                  <a:lnTo>
                    <a:pt x="336" y="244"/>
                  </a:lnTo>
                  <a:lnTo>
                    <a:pt x="480" y="388"/>
                  </a:lnTo>
                  <a:lnTo>
                    <a:pt x="624" y="340"/>
                  </a:lnTo>
                  <a:lnTo>
                    <a:pt x="528" y="100"/>
                  </a:lnTo>
                  <a:lnTo>
                    <a:pt x="466" y="100"/>
                  </a:lnTo>
                  <a:lnTo>
                    <a:pt x="416" y="2"/>
                  </a:lnTo>
                  <a:lnTo>
                    <a:pt x="340" y="40"/>
                  </a:lnTo>
                  <a:lnTo>
                    <a:pt x="390" y="138"/>
                  </a:lnTo>
                  <a:lnTo>
                    <a:pt x="336" y="148"/>
                  </a:lnTo>
                  <a:lnTo>
                    <a:pt x="278" y="132"/>
                  </a:lnTo>
                  <a:lnTo>
                    <a:pt x="318" y="38"/>
                  </a:lnTo>
                  <a:lnTo>
                    <a:pt x="242" y="0"/>
                  </a:lnTo>
                  <a:lnTo>
                    <a:pt x="192" y="100"/>
                  </a:lnTo>
                  <a:close/>
                </a:path>
              </a:pathLst>
            </a:custGeom>
            <a:pattFill prst="pct80">
              <a:fgClr>
                <a:schemeClr val="bg2"/>
              </a:fgClr>
              <a:bgClr>
                <a:schemeClr val="hlink"/>
              </a:bgClr>
            </a:patt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2" name="Text Box 60">
              <a:extLst>
                <a:ext uri="{FF2B5EF4-FFF2-40B4-BE49-F238E27FC236}">
                  <a16:creationId xmlns:a16="http://schemas.microsoft.com/office/drawing/2014/main" id="{1FF7ACB7-BB8F-7F0D-03D0-ED99C90F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6" y="2726"/>
              <a:ext cx="56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/>
                <a:t>Repressor</a:t>
              </a:r>
            </a:p>
          </p:txBody>
        </p:sp>
      </p:grpSp>
      <p:grpSp>
        <p:nvGrpSpPr>
          <p:cNvPr id="38973" name="Group 61">
            <a:extLst>
              <a:ext uri="{FF2B5EF4-FFF2-40B4-BE49-F238E27FC236}">
                <a16:creationId xmlns:a16="http://schemas.microsoft.com/office/drawing/2014/main" id="{9FC485B5-15ED-86D1-B154-231F921EE4AA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048000"/>
            <a:ext cx="1524000" cy="2057400"/>
            <a:chOff x="1728" y="1920"/>
            <a:chExt cx="960" cy="1296"/>
          </a:xfrm>
        </p:grpSpPr>
        <p:grpSp>
          <p:nvGrpSpPr>
            <p:cNvPr id="38974" name="Group 62">
              <a:extLst>
                <a:ext uri="{FF2B5EF4-FFF2-40B4-BE49-F238E27FC236}">
                  <a16:creationId xmlns:a16="http://schemas.microsoft.com/office/drawing/2014/main" id="{1CA4275C-ECA8-9B3E-1439-48419F52C6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2592"/>
              <a:ext cx="624" cy="336"/>
              <a:chOff x="2400" y="2064"/>
              <a:chExt cx="624" cy="336"/>
            </a:xfrm>
          </p:grpSpPr>
          <p:sp>
            <p:nvSpPr>
              <p:cNvPr id="38975" name="Freeform 63">
                <a:extLst>
                  <a:ext uri="{FF2B5EF4-FFF2-40B4-BE49-F238E27FC236}">
                    <a16:creationId xmlns:a16="http://schemas.microsoft.com/office/drawing/2014/main" id="{DBABEDAD-E937-21E5-ADEC-984E32930C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2064"/>
                <a:ext cx="624" cy="336"/>
              </a:xfrm>
              <a:custGeom>
                <a:avLst/>
                <a:gdLst>
                  <a:gd name="T0" fmla="*/ 0 w 624"/>
                  <a:gd name="T1" fmla="*/ 96 h 336"/>
                  <a:gd name="T2" fmla="*/ 192 w 624"/>
                  <a:gd name="T3" fmla="*/ 96 h 336"/>
                  <a:gd name="T4" fmla="*/ 192 w 624"/>
                  <a:gd name="T5" fmla="*/ 0 h 336"/>
                  <a:gd name="T6" fmla="*/ 288 w 624"/>
                  <a:gd name="T7" fmla="*/ 0 h 336"/>
                  <a:gd name="T8" fmla="*/ 288 w 624"/>
                  <a:gd name="T9" fmla="*/ 96 h 336"/>
                  <a:gd name="T10" fmla="*/ 384 w 624"/>
                  <a:gd name="T11" fmla="*/ 96 h 336"/>
                  <a:gd name="T12" fmla="*/ 384 w 624"/>
                  <a:gd name="T13" fmla="*/ 0 h 336"/>
                  <a:gd name="T14" fmla="*/ 480 w 624"/>
                  <a:gd name="T15" fmla="*/ 0 h 336"/>
                  <a:gd name="T16" fmla="*/ 480 w 624"/>
                  <a:gd name="T17" fmla="*/ 96 h 336"/>
                  <a:gd name="T18" fmla="*/ 624 w 624"/>
                  <a:gd name="T19" fmla="*/ 96 h 336"/>
                  <a:gd name="T20" fmla="*/ 624 w 624"/>
                  <a:gd name="T21" fmla="*/ 336 h 336"/>
                  <a:gd name="T22" fmla="*/ 384 w 624"/>
                  <a:gd name="T23" fmla="*/ 336 h 336"/>
                  <a:gd name="T24" fmla="*/ 336 w 624"/>
                  <a:gd name="T25" fmla="*/ 192 h 336"/>
                  <a:gd name="T26" fmla="*/ 288 w 624"/>
                  <a:gd name="T27" fmla="*/ 336 h 336"/>
                  <a:gd name="T28" fmla="*/ 0 w 624"/>
                  <a:gd name="T29" fmla="*/ 336 h 336"/>
                  <a:gd name="T30" fmla="*/ 0 w 624"/>
                  <a:gd name="T31" fmla="*/ 9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24" h="336">
                    <a:moveTo>
                      <a:pt x="0" y="96"/>
                    </a:moveTo>
                    <a:lnTo>
                      <a:pt x="192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288" y="96"/>
                    </a:lnTo>
                    <a:lnTo>
                      <a:pt x="384" y="96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480" y="96"/>
                    </a:lnTo>
                    <a:lnTo>
                      <a:pt x="624" y="96"/>
                    </a:lnTo>
                    <a:lnTo>
                      <a:pt x="624" y="336"/>
                    </a:lnTo>
                    <a:lnTo>
                      <a:pt x="384" y="336"/>
                    </a:lnTo>
                    <a:lnTo>
                      <a:pt x="336" y="192"/>
                    </a:lnTo>
                    <a:lnTo>
                      <a:pt x="288" y="336"/>
                    </a:lnTo>
                    <a:lnTo>
                      <a:pt x="0" y="336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chemeClr val="bg2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6" name="Text Box 64">
                <a:extLst>
                  <a:ext uri="{FF2B5EF4-FFF2-40B4-BE49-F238E27FC236}">
                    <a16:creationId xmlns:a16="http://schemas.microsoft.com/office/drawing/2014/main" id="{FB6705DC-8D77-400E-5CAB-A14EFD408F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6" y="2115"/>
                <a:ext cx="56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/>
                  <a:t>Repressor</a:t>
                </a:r>
              </a:p>
            </p:txBody>
          </p:sp>
        </p:grpSp>
        <p:sp>
          <p:nvSpPr>
            <p:cNvPr id="38977" name="Line 65">
              <a:extLst>
                <a:ext uri="{FF2B5EF4-FFF2-40B4-BE49-F238E27FC236}">
                  <a16:creationId xmlns:a16="http://schemas.microsoft.com/office/drawing/2014/main" id="{D50E3FE6-072A-5A38-0A16-7B9922FA7A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976"/>
              <a:ext cx="24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8" name="Line 66">
              <a:extLst>
                <a:ext uri="{FF2B5EF4-FFF2-40B4-BE49-F238E27FC236}">
                  <a16:creationId xmlns:a16="http://schemas.microsoft.com/office/drawing/2014/main" id="{94369140-9BC6-3461-8D66-A6AAB84E3E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1920"/>
              <a:ext cx="336" cy="57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79" name="Group 67">
            <a:extLst>
              <a:ext uri="{FF2B5EF4-FFF2-40B4-BE49-F238E27FC236}">
                <a16:creationId xmlns:a16="http://schemas.microsoft.com/office/drawing/2014/main" id="{1C771BA7-6BDF-7B5E-1767-BB9A29E3DE38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971800"/>
            <a:ext cx="762000" cy="838200"/>
            <a:chOff x="2400" y="1872"/>
            <a:chExt cx="480" cy="528"/>
          </a:xfrm>
        </p:grpSpPr>
        <p:sp>
          <p:nvSpPr>
            <p:cNvPr id="38980" name="Text Box 68">
              <a:extLst>
                <a:ext uri="{FF2B5EF4-FFF2-40B4-BE49-F238E27FC236}">
                  <a16:creationId xmlns:a16="http://schemas.microsoft.com/office/drawing/2014/main" id="{EA3DD757-153D-BD8D-9CD3-2B62224A1F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872"/>
              <a:ext cx="37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800" b="1">
                  <a:solidFill>
                    <a:schemeClr val="hlink"/>
                  </a:solidFill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38981" name="Freeform 69">
              <a:extLst>
                <a:ext uri="{FF2B5EF4-FFF2-40B4-BE49-F238E27FC236}">
                  <a16:creationId xmlns:a16="http://schemas.microsoft.com/office/drawing/2014/main" id="{429BC430-7CEE-6E0A-CC9C-99E973B6C8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2200"/>
              <a:ext cx="432" cy="200"/>
            </a:xfrm>
            <a:custGeom>
              <a:avLst/>
              <a:gdLst>
                <a:gd name="T0" fmla="*/ 0 w 432"/>
                <a:gd name="T1" fmla="*/ 152 h 200"/>
                <a:gd name="T2" fmla="*/ 192 w 432"/>
                <a:gd name="T3" fmla="*/ 8 h 200"/>
                <a:gd name="T4" fmla="*/ 432 w 432"/>
                <a:gd name="T5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200">
                  <a:moveTo>
                    <a:pt x="0" y="152"/>
                  </a:moveTo>
                  <a:cubicBezTo>
                    <a:pt x="60" y="76"/>
                    <a:pt x="120" y="0"/>
                    <a:pt x="192" y="8"/>
                  </a:cubicBezTo>
                  <a:cubicBezTo>
                    <a:pt x="264" y="16"/>
                    <a:pt x="348" y="108"/>
                    <a:pt x="432" y="200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82" name="AutoShape 70">
            <a:extLst>
              <a:ext uri="{FF2B5EF4-FFF2-40B4-BE49-F238E27FC236}">
                <a16:creationId xmlns:a16="http://schemas.microsoft.com/office/drawing/2014/main" id="{E2A111D0-7BD8-B539-C2EE-7A80462C9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572000"/>
            <a:ext cx="1524000" cy="990600"/>
          </a:xfrm>
          <a:prstGeom prst="wedgeRoundRectCallout">
            <a:avLst>
              <a:gd name="adj1" fmla="val 13231"/>
              <a:gd name="adj2" fmla="val -120995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This lactose has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 bent me 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out of shape</a:t>
            </a:r>
          </a:p>
        </p:txBody>
      </p:sp>
      <p:grpSp>
        <p:nvGrpSpPr>
          <p:cNvPr id="38985" name="Group 73">
            <a:extLst>
              <a:ext uri="{FF2B5EF4-FFF2-40B4-BE49-F238E27FC236}">
                <a16:creationId xmlns:a16="http://schemas.microsoft.com/office/drawing/2014/main" id="{04CF20E0-A06C-FE52-D87C-AC438A65B203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743200"/>
            <a:ext cx="5105400" cy="1166813"/>
            <a:chOff x="1200" y="1728"/>
            <a:chExt cx="3216" cy="735"/>
          </a:xfrm>
        </p:grpSpPr>
        <p:grpSp>
          <p:nvGrpSpPr>
            <p:cNvPr id="38949" name="Group 37">
              <a:extLst>
                <a:ext uri="{FF2B5EF4-FFF2-40B4-BE49-F238E27FC236}">
                  <a16:creationId xmlns:a16="http://schemas.microsoft.com/office/drawing/2014/main" id="{6F62D5BC-9032-BDD9-4D25-022DCDF24C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1728"/>
              <a:ext cx="432" cy="288"/>
              <a:chOff x="1440" y="1920"/>
              <a:chExt cx="432" cy="288"/>
            </a:xfrm>
          </p:grpSpPr>
          <p:sp>
            <p:nvSpPr>
              <p:cNvPr id="38950" name="Freeform 38">
                <a:extLst>
                  <a:ext uri="{FF2B5EF4-FFF2-40B4-BE49-F238E27FC236}">
                    <a16:creationId xmlns:a16="http://schemas.microsoft.com/office/drawing/2014/main" id="{C05D0C81-BF50-03F3-8918-B0E84E8A5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1920"/>
                <a:ext cx="432" cy="288"/>
              </a:xfrm>
              <a:custGeom>
                <a:avLst/>
                <a:gdLst>
                  <a:gd name="T0" fmla="*/ 0 w 432"/>
                  <a:gd name="T1" fmla="*/ 96 h 288"/>
                  <a:gd name="T2" fmla="*/ 144 w 432"/>
                  <a:gd name="T3" fmla="*/ 96 h 288"/>
                  <a:gd name="T4" fmla="*/ 144 w 432"/>
                  <a:gd name="T5" fmla="*/ 48 h 288"/>
                  <a:gd name="T6" fmla="*/ 192 w 432"/>
                  <a:gd name="T7" fmla="*/ 0 h 288"/>
                  <a:gd name="T8" fmla="*/ 240 w 432"/>
                  <a:gd name="T9" fmla="*/ 0 h 288"/>
                  <a:gd name="T10" fmla="*/ 288 w 432"/>
                  <a:gd name="T11" fmla="*/ 48 h 288"/>
                  <a:gd name="T12" fmla="*/ 288 w 432"/>
                  <a:gd name="T13" fmla="*/ 96 h 288"/>
                  <a:gd name="T14" fmla="*/ 432 w 432"/>
                  <a:gd name="T15" fmla="*/ 96 h 288"/>
                  <a:gd name="T16" fmla="*/ 432 w 432"/>
                  <a:gd name="T17" fmla="*/ 240 h 288"/>
                  <a:gd name="T18" fmla="*/ 336 w 432"/>
                  <a:gd name="T19" fmla="*/ 288 h 288"/>
                  <a:gd name="T20" fmla="*/ 336 w 432"/>
                  <a:gd name="T21" fmla="*/ 240 h 288"/>
                  <a:gd name="T22" fmla="*/ 288 w 432"/>
                  <a:gd name="T23" fmla="*/ 192 h 288"/>
                  <a:gd name="T24" fmla="*/ 144 w 432"/>
                  <a:gd name="T25" fmla="*/ 192 h 288"/>
                  <a:gd name="T26" fmla="*/ 96 w 432"/>
                  <a:gd name="T27" fmla="*/ 240 h 288"/>
                  <a:gd name="T28" fmla="*/ 96 w 432"/>
                  <a:gd name="T29" fmla="*/ 288 h 288"/>
                  <a:gd name="T30" fmla="*/ 0 w 432"/>
                  <a:gd name="T31" fmla="*/ 240 h 288"/>
                  <a:gd name="T32" fmla="*/ 0 w 432"/>
                  <a:gd name="T33" fmla="*/ 96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2" h="288">
                    <a:moveTo>
                      <a:pt x="0" y="96"/>
                    </a:moveTo>
                    <a:lnTo>
                      <a:pt x="144" y="96"/>
                    </a:lnTo>
                    <a:lnTo>
                      <a:pt x="144" y="48"/>
                    </a:lnTo>
                    <a:lnTo>
                      <a:pt x="192" y="0"/>
                    </a:lnTo>
                    <a:lnTo>
                      <a:pt x="240" y="0"/>
                    </a:lnTo>
                    <a:lnTo>
                      <a:pt x="288" y="48"/>
                    </a:lnTo>
                    <a:lnTo>
                      <a:pt x="288" y="96"/>
                    </a:lnTo>
                    <a:lnTo>
                      <a:pt x="432" y="96"/>
                    </a:lnTo>
                    <a:lnTo>
                      <a:pt x="432" y="240"/>
                    </a:lnTo>
                    <a:lnTo>
                      <a:pt x="336" y="288"/>
                    </a:lnTo>
                    <a:lnTo>
                      <a:pt x="336" y="240"/>
                    </a:lnTo>
                    <a:lnTo>
                      <a:pt x="288" y="192"/>
                    </a:lnTo>
                    <a:lnTo>
                      <a:pt x="144" y="192"/>
                    </a:lnTo>
                    <a:lnTo>
                      <a:pt x="96" y="240"/>
                    </a:lnTo>
                    <a:lnTo>
                      <a:pt x="96" y="288"/>
                    </a:lnTo>
                    <a:lnTo>
                      <a:pt x="0" y="240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rgbClr val="F95AB7"/>
                </a:fgClr>
                <a:bgClr>
                  <a:schemeClr val="bg1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1" name="Text Box 39">
                <a:extLst>
                  <a:ext uri="{FF2B5EF4-FFF2-40B4-BE49-F238E27FC236}">
                    <a16:creationId xmlns:a16="http://schemas.microsoft.com/office/drawing/2014/main" id="{FA1B82B4-5C5E-ED5C-9B35-FDE57599DB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4" y="1968"/>
                <a:ext cx="34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CAP</a:t>
                </a:r>
              </a:p>
            </p:txBody>
          </p:sp>
        </p:grpSp>
        <p:grpSp>
          <p:nvGrpSpPr>
            <p:cNvPr id="38960" name="Group 48">
              <a:extLst>
                <a:ext uri="{FF2B5EF4-FFF2-40B4-BE49-F238E27FC236}">
                  <a16:creationId xmlns:a16="http://schemas.microsoft.com/office/drawing/2014/main" id="{BDE5B401-F1FD-983F-2D69-C356444186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920"/>
              <a:ext cx="335" cy="192"/>
              <a:chOff x="4368" y="2496"/>
              <a:chExt cx="335" cy="192"/>
            </a:xfrm>
          </p:grpSpPr>
          <p:sp>
            <p:nvSpPr>
              <p:cNvPr id="38958" name="Freeform 46">
                <a:extLst>
                  <a:ext uri="{FF2B5EF4-FFF2-40B4-BE49-F238E27FC236}">
                    <a16:creationId xmlns:a16="http://schemas.microsoft.com/office/drawing/2014/main" id="{7E186D2E-03CB-74DD-A77D-3E4A5B831C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6" y="2496"/>
                <a:ext cx="240" cy="192"/>
              </a:xfrm>
              <a:custGeom>
                <a:avLst/>
                <a:gdLst>
                  <a:gd name="T0" fmla="*/ 0 w 240"/>
                  <a:gd name="T1" fmla="*/ 48 h 192"/>
                  <a:gd name="T2" fmla="*/ 0 w 240"/>
                  <a:gd name="T3" fmla="*/ 144 h 192"/>
                  <a:gd name="T4" fmla="*/ 48 w 240"/>
                  <a:gd name="T5" fmla="*/ 192 h 192"/>
                  <a:gd name="T6" fmla="*/ 192 w 240"/>
                  <a:gd name="T7" fmla="*/ 192 h 192"/>
                  <a:gd name="T8" fmla="*/ 240 w 240"/>
                  <a:gd name="T9" fmla="*/ 144 h 192"/>
                  <a:gd name="T10" fmla="*/ 240 w 240"/>
                  <a:gd name="T11" fmla="*/ 48 h 192"/>
                  <a:gd name="T12" fmla="*/ 192 w 240"/>
                  <a:gd name="T13" fmla="*/ 0 h 192"/>
                  <a:gd name="T14" fmla="*/ 48 w 240"/>
                  <a:gd name="T15" fmla="*/ 0 h 192"/>
                  <a:gd name="T16" fmla="*/ 0 w 240"/>
                  <a:gd name="T17" fmla="*/ 48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192">
                    <a:moveTo>
                      <a:pt x="0" y="48"/>
                    </a:moveTo>
                    <a:lnTo>
                      <a:pt x="0" y="144"/>
                    </a:lnTo>
                    <a:lnTo>
                      <a:pt x="48" y="192"/>
                    </a:lnTo>
                    <a:lnTo>
                      <a:pt x="192" y="192"/>
                    </a:lnTo>
                    <a:lnTo>
                      <a:pt x="240" y="144"/>
                    </a:lnTo>
                    <a:lnTo>
                      <a:pt x="240" y="48"/>
                    </a:lnTo>
                    <a:lnTo>
                      <a:pt x="192" y="0"/>
                    </a:lnTo>
                    <a:lnTo>
                      <a:pt x="48" y="0"/>
                    </a:lnTo>
                    <a:lnTo>
                      <a:pt x="0" y="48"/>
                    </a:lnTo>
                    <a:close/>
                  </a:path>
                </a:pathLst>
              </a:custGeom>
              <a:pattFill prst="pct80">
                <a:fgClr>
                  <a:schemeClr val="bg1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9" name="Text Box 47">
                <a:extLst>
                  <a:ext uri="{FF2B5EF4-FFF2-40B4-BE49-F238E27FC236}">
                    <a16:creationId xmlns:a16="http://schemas.microsoft.com/office/drawing/2014/main" id="{56AFEE19-F1EF-8CFD-2A64-C9213EDF70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510"/>
                <a:ext cx="33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000" b="1"/>
                  <a:t>cAMP</a:t>
                </a:r>
              </a:p>
            </p:txBody>
          </p:sp>
        </p:grpSp>
        <p:sp>
          <p:nvSpPr>
            <p:cNvPr id="38983" name="Freeform 71">
              <a:extLst>
                <a:ext uri="{FF2B5EF4-FFF2-40B4-BE49-F238E27FC236}">
                  <a16:creationId xmlns:a16="http://schemas.microsoft.com/office/drawing/2014/main" id="{A2F73425-CF78-ADD8-4E2B-9B52D0EC9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1904"/>
              <a:ext cx="2928" cy="559"/>
            </a:xfrm>
            <a:custGeom>
              <a:avLst/>
              <a:gdLst>
                <a:gd name="T0" fmla="*/ 2928 w 2928"/>
                <a:gd name="T1" fmla="*/ 304 h 559"/>
                <a:gd name="T2" fmla="*/ 2448 w 2928"/>
                <a:gd name="T3" fmla="*/ 16 h 559"/>
                <a:gd name="T4" fmla="*/ 1440 w 2928"/>
                <a:gd name="T5" fmla="*/ 208 h 559"/>
                <a:gd name="T6" fmla="*/ 432 w 2928"/>
                <a:gd name="T7" fmla="*/ 544 h 559"/>
                <a:gd name="T8" fmla="*/ 0 w 2928"/>
                <a:gd name="T9" fmla="*/ 304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28" h="559">
                  <a:moveTo>
                    <a:pt x="2928" y="304"/>
                  </a:moveTo>
                  <a:cubicBezTo>
                    <a:pt x="2811" y="167"/>
                    <a:pt x="2695" y="31"/>
                    <a:pt x="2448" y="16"/>
                  </a:cubicBezTo>
                  <a:cubicBezTo>
                    <a:pt x="2200" y="0"/>
                    <a:pt x="1775" y="120"/>
                    <a:pt x="1440" y="208"/>
                  </a:cubicBezTo>
                  <a:cubicBezTo>
                    <a:pt x="1104" y="295"/>
                    <a:pt x="671" y="528"/>
                    <a:pt x="432" y="544"/>
                  </a:cubicBezTo>
                  <a:cubicBezTo>
                    <a:pt x="192" y="559"/>
                    <a:pt x="96" y="431"/>
                    <a:pt x="0" y="304"/>
                  </a:cubicBezTo>
                </a:path>
              </a:pathLst>
            </a:custGeom>
            <a:noFill/>
            <a:ln w="76200" cap="flat" cmpd="sng">
              <a:solidFill>
                <a:srgbClr val="F95AB7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84" name="Group 72">
            <a:extLst>
              <a:ext uri="{FF2B5EF4-FFF2-40B4-BE49-F238E27FC236}">
                <a16:creationId xmlns:a16="http://schemas.microsoft.com/office/drawing/2014/main" id="{0BADBB79-BB41-475E-8B93-FD5D84E1EBEF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3657600"/>
            <a:ext cx="914400" cy="1600200"/>
            <a:chOff x="4272" y="2304"/>
            <a:chExt cx="576" cy="1008"/>
          </a:xfrm>
        </p:grpSpPr>
        <p:grpSp>
          <p:nvGrpSpPr>
            <p:cNvPr id="38955" name="Group 43">
              <a:extLst>
                <a:ext uri="{FF2B5EF4-FFF2-40B4-BE49-F238E27FC236}">
                  <a16:creationId xmlns:a16="http://schemas.microsoft.com/office/drawing/2014/main" id="{8189109B-F2DF-AFE7-655B-CDEF7BA1E7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2304"/>
              <a:ext cx="432" cy="288"/>
              <a:chOff x="1440" y="1920"/>
              <a:chExt cx="432" cy="288"/>
            </a:xfrm>
          </p:grpSpPr>
          <p:sp>
            <p:nvSpPr>
              <p:cNvPr id="38956" name="Freeform 44">
                <a:extLst>
                  <a:ext uri="{FF2B5EF4-FFF2-40B4-BE49-F238E27FC236}">
                    <a16:creationId xmlns:a16="http://schemas.microsoft.com/office/drawing/2014/main" id="{68D5CD3A-DE18-64E4-2B0D-0192EA0EFE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1920"/>
                <a:ext cx="432" cy="288"/>
              </a:xfrm>
              <a:custGeom>
                <a:avLst/>
                <a:gdLst>
                  <a:gd name="T0" fmla="*/ 0 w 432"/>
                  <a:gd name="T1" fmla="*/ 96 h 288"/>
                  <a:gd name="T2" fmla="*/ 144 w 432"/>
                  <a:gd name="T3" fmla="*/ 96 h 288"/>
                  <a:gd name="T4" fmla="*/ 144 w 432"/>
                  <a:gd name="T5" fmla="*/ 48 h 288"/>
                  <a:gd name="T6" fmla="*/ 192 w 432"/>
                  <a:gd name="T7" fmla="*/ 0 h 288"/>
                  <a:gd name="T8" fmla="*/ 240 w 432"/>
                  <a:gd name="T9" fmla="*/ 0 h 288"/>
                  <a:gd name="T10" fmla="*/ 288 w 432"/>
                  <a:gd name="T11" fmla="*/ 48 h 288"/>
                  <a:gd name="T12" fmla="*/ 288 w 432"/>
                  <a:gd name="T13" fmla="*/ 96 h 288"/>
                  <a:gd name="T14" fmla="*/ 432 w 432"/>
                  <a:gd name="T15" fmla="*/ 96 h 288"/>
                  <a:gd name="T16" fmla="*/ 432 w 432"/>
                  <a:gd name="T17" fmla="*/ 240 h 288"/>
                  <a:gd name="T18" fmla="*/ 336 w 432"/>
                  <a:gd name="T19" fmla="*/ 288 h 288"/>
                  <a:gd name="T20" fmla="*/ 336 w 432"/>
                  <a:gd name="T21" fmla="*/ 240 h 288"/>
                  <a:gd name="T22" fmla="*/ 288 w 432"/>
                  <a:gd name="T23" fmla="*/ 192 h 288"/>
                  <a:gd name="T24" fmla="*/ 144 w 432"/>
                  <a:gd name="T25" fmla="*/ 192 h 288"/>
                  <a:gd name="T26" fmla="*/ 96 w 432"/>
                  <a:gd name="T27" fmla="*/ 240 h 288"/>
                  <a:gd name="T28" fmla="*/ 96 w 432"/>
                  <a:gd name="T29" fmla="*/ 288 h 288"/>
                  <a:gd name="T30" fmla="*/ 0 w 432"/>
                  <a:gd name="T31" fmla="*/ 240 h 288"/>
                  <a:gd name="T32" fmla="*/ 0 w 432"/>
                  <a:gd name="T33" fmla="*/ 96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2" h="288">
                    <a:moveTo>
                      <a:pt x="0" y="96"/>
                    </a:moveTo>
                    <a:lnTo>
                      <a:pt x="144" y="96"/>
                    </a:lnTo>
                    <a:lnTo>
                      <a:pt x="144" y="48"/>
                    </a:lnTo>
                    <a:lnTo>
                      <a:pt x="192" y="0"/>
                    </a:lnTo>
                    <a:lnTo>
                      <a:pt x="240" y="0"/>
                    </a:lnTo>
                    <a:lnTo>
                      <a:pt x="288" y="48"/>
                    </a:lnTo>
                    <a:lnTo>
                      <a:pt x="288" y="96"/>
                    </a:lnTo>
                    <a:lnTo>
                      <a:pt x="432" y="96"/>
                    </a:lnTo>
                    <a:lnTo>
                      <a:pt x="432" y="240"/>
                    </a:lnTo>
                    <a:lnTo>
                      <a:pt x="336" y="288"/>
                    </a:lnTo>
                    <a:lnTo>
                      <a:pt x="336" y="240"/>
                    </a:lnTo>
                    <a:lnTo>
                      <a:pt x="288" y="192"/>
                    </a:lnTo>
                    <a:lnTo>
                      <a:pt x="144" y="192"/>
                    </a:lnTo>
                    <a:lnTo>
                      <a:pt x="96" y="240"/>
                    </a:lnTo>
                    <a:lnTo>
                      <a:pt x="96" y="288"/>
                    </a:lnTo>
                    <a:lnTo>
                      <a:pt x="0" y="240"/>
                    </a:lnTo>
                    <a:lnTo>
                      <a:pt x="0" y="96"/>
                    </a:lnTo>
                    <a:close/>
                  </a:path>
                </a:pathLst>
              </a:custGeom>
              <a:pattFill prst="pct80">
                <a:fgClr>
                  <a:srgbClr val="F95AB7"/>
                </a:fgClr>
                <a:bgClr>
                  <a:schemeClr val="bg1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7" name="Text Box 45">
                <a:extLst>
                  <a:ext uri="{FF2B5EF4-FFF2-40B4-BE49-F238E27FC236}">
                    <a16:creationId xmlns:a16="http://schemas.microsoft.com/office/drawing/2014/main" id="{70BAC30D-9835-E26C-8151-7822FA228C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4" y="1968"/>
                <a:ext cx="34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CAP</a:t>
                </a:r>
              </a:p>
            </p:txBody>
          </p:sp>
        </p:grpSp>
        <p:grpSp>
          <p:nvGrpSpPr>
            <p:cNvPr id="38964" name="Group 52">
              <a:extLst>
                <a:ext uri="{FF2B5EF4-FFF2-40B4-BE49-F238E27FC236}">
                  <a16:creationId xmlns:a16="http://schemas.microsoft.com/office/drawing/2014/main" id="{8E97A647-4074-CA6F-D95E-0F606D43C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496"/>
              <a:ext cx="335" cy="192"/>
              <a:chOff x="4368" y="2496"/>
              <a:chExt cx="335" cy="192"/>
            </a:xfrm>
          </p:grpSpPr>
          <p:sp>
            <p:nvSpPr>
              <p:cNvPr id="38965" name="Freeform 53">
                <a:extLst>
                  <a:ext uri="{FF2B5EF4-FFF2-40B4-BE49-F238E27FC236}">
                    <a16:creationId xmlns:a16="http://schemas.microsoft.com/office/drawing/2014/main" id="{82672161-B90F-4AD5-9064-E760861321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6" y="2496"/>
                <a:ext cx="240" cy="192"/>
              </a:xfrm>
              <a:custGeom>
                <a:avLst/>
                <a:gdLst>
                  <a:gd name="T0" fmla="*/ 0 w 240"/>
                  <a:gd name="T1" fmla="*/ 48 h 192"/>
                  <a:gd name="T2" fmla="*/ 0 w 240"/>
                  <a:gd name="T3" fmla="*/ 144 h 192"/>
                  <a:gd name="T4" fmla="*/ 48 w 240"/>
                  <a:gd name="T5" fmla="*/ 192 h 192"/>
                  <a:gd name="T6" fmla="*/ 192 w 240"/>
                  <a:gd name="T7" fmla="*/ 192 h 192"/>
                  <a:gd name="T8" fmla="*/ 240 w 240"/>
                  <a:gd name="T9" fmla="*/ 144 h 192"/>
                  <a:gd name="T10" fmla="*/ 240 w 240"/>
                  <a:gd name="T11" fmla="*/ 48 h 192"/>
                  <a:gd name="T12" fmla="*/ 192 w 240"/>
                  <a:gd name="T13" fmla="*/ 0 h 192"/>
                  <a:gd name="T14" fmla="*/ 48 w 240"/>
                  <a:gd name="T15" fmla="*/ 0 h 192"/>
                  <a:gd name="T16" fmla="*/ 0 w 240"/>
                  <a:gd name="T17" fmla="*/ 48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192">
                    <a:moveTo>
                      <a:pt x="0" y="48"/>
                    </a:moveTo>
                    <a:lnTo>
                      <a:pt x="0" y="144"/>
                    </a:lnTo>
                    <a:lnTo>
                      <a:pt x="48" y="192"/>
                    </a:lnTo>
                    <a:lnTo>
                      <a:pt x="192" y="192"/>
                    </a:lnTo>
                    <a:lnTo>
                      <a:pt x="240" y="144"/>
                    </a:lnTo>
                    <a:lnTo>
                      <a:pt x="240" y="48"/>
                    </a:lnTo>
                    <a:lnTo>
                      <a:pt x="192" y="0"/>
                    </a:lnTo>
                    <a:lnTo>
                      <a:pt x="48" y="0"/>
                    </a:lnTo>
                    <a:lnTo>
                      <a:pt x="0" y="48"/>
                    </a:lnTo>
                    <a:close/>
                  </a:path>
                </a:pathLst>
              </a:custGeom>
              <a:pattFill prst="pct80">
                <a:fgClr>
                  <a:schemeClr val="bg1"/>
                </a:fgClr>
                <a:bgClr>
                  <a:schemeClr val="hlink"/>
                </a:bgClr>
              </a:patt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6" name="Text Box 54">
                <a:extLst>
                  <a:ext uri="{FF2B5EF4-FFF2-40B4-BE49-F238E27FC236}">
                    <a16:creationId xmlns:a16="http://schemas.microsoft.com/office/drawing/2014/main" id="{78C1A9EF-8762-727F-D16F-9657AF64BC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510"/>
                <a:ext cx="33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000" b="1"/>
                  <a:t>cAMP</a:t>
                </a:r>
              </a:p>
            </p:txBody>
          </p:sp>
        </p:grpSp>
        <p:sp>
          <p:nvSpPr>
            <p:cNvPr id="38968" name="Freeform 56">
              <a:extLst>
                <a:ext uri="{FF2B5EF4-FFF2-40B4-BE49-F238E27FC236}">
                  <a16:creationId xmlns:a16="http://schemas.microsoft.com/office/drawing/2014/main" id="{9BEDEFE6-658F-4DA4-B654-E69274783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2784"/>
              <a:ext cx="288" cy="528"/>
            </a:xfrm>
            <a:custGeom>
              <a:avLst/>
              <a:gdLst>
                <a:gd name="T0" fmla="*/ 0 w 288"/>
                <a:gd name="T1" fmla="*/ 528 h 528"/>
                <a:gd name="T2" fmla="*/ 240 w 288"/>
                <a:gd name="T3" fmla="*/ 384 h 528"/>
                <a:gd name="T4" fmla="*/ 288 w 288"/>
                <a:gd name="T5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8" h="528">
                  <a:moveTo>
                    <a:pt x="0" y="528"/>
                  </a:moveTo>
                  <a:cubicBezTo>
                    <a:pt x="96" y="500"/>
                    <a:pt x="192" y="472"/>
                    <a:pt x="240" y="384"/>
                  </a:cubicBezTo>
                  <a:cubicBezTo>
                    <a:pt x="288" y="296"/>
                    <a:pt x="288" y="148"/>
                    <a:pt x="288" y="0"/>
                  </a:cubicBezTo>
                </a:path>
              </a:pathLst>
            </a:custGeom>
            <a:noFill/>
            <a:ln w="76200" cap="flat" cmpd="sng">
              <a:solidFill>
                <a:schemeClr val="bg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7" name="Freeform 55">
              <a:extLst>
                <a:ext uri="{FF2B5EF4-FFF2-40B4-BE49-F238E27FC236}">
                  <a16:creationId xmlns:a16="http://schemas.microsoft.com/office/drawing/2014/main" id="{A62F0E3B-F94E-E107-EFAE-E3DCADF9BFF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0" y="2784"/>
              <a:ext cx="288" cy="528"/>
            </a:xfrm>
            <a:custGeom>
              <a:avLst/>
              <a:gdLst>
                <a:gd name="T0" fmla="*/ 0 w 288"/>
                <a:gd name="T1" fmla="*/ 528 h 528"/>
                <a:gd name="T2" fmla="*/ 240 w 288"/>
                <a:gd name="T3" fmla="*/ 384 h 528"/>
                <a:gd name="T4" fmla="*/ 288 w 288"/>
                <a:gd name="T5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8" h="528">
                  <a:moveTo>
                    <a:pt x="0" y="528"/>
                  </a:moveTo>
                  <a:cubicBezTo>
                    <a:pt x="96" y="500"/>
                    <a:pt x="192" y="472"/>
                    <a:pt x="240" y="384"/>
                  </a:cubicBezTo>
                  <a:cubicBezTo>
                    <a:pt x="288" y="296"/>
                    <a:pt x="288" y="148"/>
                    <a:pt x="288" y="0"/>
                  </a:cubicBezTo>
                </a:path>
              </a:pathLst>
            </a:custGeom>
            <a:noFill/>
            <a:ln w="76200" cap="flat" cmpd="sng">
              <a:solidFill>
                <a:srgbClr val="F95AB7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86" name="AutoShape 74">
            <a:extLst>
              <a:ext uri="{FF2B5EF4-FFF2-40B4-BE49-F238E27FC236}">
                <a16:creationId xmlns:a16="http://schemas.microsoft.com/office/drawing/2014/main" id="{37CAF79B-3CBE-4782-975E-56253E01A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295400"/>
            <a:ext cx="1600200" cy="762000"/>
          </a:xfrm>
          <a:prstGeom prst="wedgeRoundRectCallout">
            <a:avLst>
              <a:gd name="adj1" fmla="val -56449"/>
              <a:gd name="adj2" fmla="val 172500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Bind to me</a:t>
            </a:r>
          </a:p>
          <a:p>
            <a:pPr algn="ctr"/>
            <a:r>
              <a:rPr lang="en-US" altLang="en-US" sz="1600" b="1">
                <a:solidFill>
                  <a:schemeClr val="bg2"/>
                </a:solidFill>
              </a:rPr>
              <a:t>Polymerase</a:t>
            </a:r>
          </a:p>
        </p:txBody>
      </p:sp>
      <p:grpSp>
        <p:nvGrpSpPr>
          <p:cNvPr id="38987" name="Group 75">
            <a:extLst>
              <a:ext uri="{FF2B5EF4-FFF2-40B4-BE49-F238E27FC236}">
                <a16:creationId xmlns:a16="http://schemas.microsoft.com/office/drawing/2014/main" id="{C7D0748A-6CAA-D0FD-9E55-F46A6C156373}"/>
              </a:ext>
            </a:extLst>
          </p:cNvPr>
          <p:cNvGrpSpPr>
            <a:grpSpLocks/>
          </p:cNvGrpSpPr>
          <p:nvPr/>
        </p:nvGrpSpPr>
        <p:grpSpPr bwMode="auto">
          <a:xfrm>
            <a:off x="3424238" y="1828800"/>
            <a:ext cx="5715000" cy="1676400"/>
            <a:chOff x="2160" y="1152"/>
            <a:chExt cx="3600" cy="1056"/>
          </a:xfrm>
        </p:grpSpPr>
        <p:sp>
          <p:nvSpPr>
            <p:cNvPr id="38988" name="AutoShape 76">
              <a:extLst>
                <a:ext uri="{FF2B5EF4-FFF2-40B4-BE49-F238E27FC236}">
                  <a16:creationId xmlns:a16="http://schemas.microsoft.com/office/drawing/2014/main" id="{A92BFFCE-F14D-823A-7DB5-B72B515FE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152"/>
              <a:ext cx="3600" cy="1056"/>
            </a:xfrm>
            <a:prstGeom prst="rightArrow">
              <a:avLst>
                <a:gd name="adj1" fmla="val 50000"/>
                <a:gd name="adj2" fmla="val 85227"/>
              </a:avLst>
            </a:prstGeom>
            <a:solidFill>
              <a:schemeClr val="folHlink">
                <a:alpha val="50000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9" name="Oval 77">
              <a:extLst>
                <a:ext uri="{FF2B5EF4-FFF2-40B4-BE49-F238E27FC236}">
                  <a16:creationId xmlns:a16="http://schemas.microsoft.com/office/drawing/2014/main" id="{8E26D8F6-C347-18FC-A2EC-B606E3427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344"/>
              <a:ext cx="672" cy="672"/>
            </a:xfrm>
            <a:prstGeom prst="ellipse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 b="1"/>
                <a:t>RNA</a:t>
              </a:r>
            </a:p>
            <a:p>
              <a:pPr algn="ctr"/>
              <a:r>
                <a:rPr lang="en-US" altLang="en-US" sz="2400" b="1"/>
                <a:t>Pol.</a:t>
              </a:r>
            </a:p>
          </p:txBody>
        </p:sp>
      </p:grpSp>
      <p:sp>
        <p:nvSpPr>
          <p:cNvPr id="38929" name="Oval 17">
            <a:extLst>
              <a:ext uri="{FF2B5EF4-FFF2-40B4-BE49-F238E27FC236}">
                <a16:creationId xmlns:a16="http://schemas.microsoft.com/office/drawing/2014/main" id="{7AA70089-6C73-8311-B40C-CD1ACE7A3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133600"/>
            <a:ext cx="1066800" cy="1066800"/>
          </a:xfrm>
          <a:prstGeom prst="ellipse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/>
              <a:t>RNA</a:t>
            </a:r>
          </a:p>
          <a:p>
            <a:pPr algn="ctr"/>
            <a:r>
              <a:rPr lang="en-US" altLang="en-US" sz="2400" b="1"/>
              <a:t>Pol.</a:t>
            </a:r>
          </a:p>
        </p:txBody>
      </p:sp>
      <p:sp>
        <p:nvSpPr>
          <p:cNvPr id="38990" name="AutoShape 78">
            <a:extLst>
              <a:ext uri="{FF2B5EF4-FFF2-40B4-BE49-F238E27FC236}">
                <a16:creationId xmlns:a16="http://schemas.microsoft.com/office/drawing/2014/main" id="{AF179EDE-B9E0-2166-3EA2-322D09BBE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447800"/>
            <a:ext cx="1371600" cy="609600"/>
          </a:xfrm>
          <a:prstGeom prst="wedgeRoundRectCallout">
            <a:avLst>
              <a:gd name="adj1" fmla="val 61343"/>
              <a:gd name="adj2" fmla="val 125523"/>
              <a:gd name="adj3" fmla="val 16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chemeClr val="bg2"/>
                </a:solidFill>
              </a:rPr>
              <a:t>Yipee…!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69" grpId="0" animBg="1" autoUpdateAnimBg="0"/>
      <p:bldP spid="38982" grpId="0" animBg="1" autoUpdateAnimBg="0"/>
      <p:bldP spid="38986" grpId="0" animBg="1" autoUpdateAnimBg="0"/>
      <p:bldP spid="38929" grpId="0" animBg="1" autoUpdateAnimBg="0"/>
      <p:bldP spid="38990" grpId="0" animBg="1" autoUpdateAnimBg="0"/>
    </p:bldLst>
  </p:timing>
</p:sld>
</file>

<file path=ppt/theme/theme1.xml><?xml version="1.0" encoding="utf-8"?>
<a:theme xmlns:a="http://schemas.openxmlformats.org/drawingml/2006/main" name="untitled 4">
  <a:themeElements>
    <a:clrScheme name="">
      <a:dk1>
        <a:srgbClr val="000000"/>
      </a:dk1>
      <a:lt1>
        <a:srgbClr val="FFFFFF"/>
      </a:lt1>
      <a:dk2>
        <a:srgbClr val="0000FF"/>
      </a:dk2>
      <a:lt2>
        <a:srgbClr val="F6BF69"/>
      </a:lt2>
      <a:accent1>
        <a:srgbClr val="00FFFF"/>
      </a:accent1>
      <a:accent2>
        <a:srgbClr val="FAFD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3E500"/>
      </a:accent6>
      <a:hlink>
        <a:srgbClr val="FC0128"/>
      </a:hlink>
      <a:folHlink>
        <a:srgbClr val="3365FB"/>
      </a:folHlink>
    </a:clrScheme>
    <a:fontScheme name="untitled 4">
      <a:majorFont>
        <a:latin typeface="Helvetica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untitled 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Disk:Microsoft Office:Microsoft PowerPoint 4:Templates:On Screen &amp; 35mm Slides:soarings.ppt - Soaring</Template>
  <TotalTime>1654</TotalTime>
  <Pages>20</Pages>
  <Words>1529</Words>
  <Application>Microsoft Office PowerPoint</Application>
  <PresentationFormat>On-screen Show (4:3)</PresentationFormat>
  <Paragraphs>470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Times</vt:lpstr>
      <vt:lpstr>Helvetica</vt:lpstr>
      <vt:lpstr>Monotype Sorts</vt:lpstr>
      <vt:lpstr>Symbol</vt:lpstr>
      <vt:lpstr>Arial</vt:lpstr>
      <vt:lpstr>Courier</vt:lpstr>
      <vt:lpstr>untitled 4</vt:lpstr>
      <vt:lpstr>Controlling  Gene Expression</vt:lpstr>
      <vt:lpstr>All Genes Can’t be Expressed At The Same Time</vt:lpstr>
      <vt:lpstr>Operons Are Groups Of Genes Expressed By Prokaryotes</vt:lpstr>
      <vt:lpstr>The Lac Operon</vt:lpstr>
      <vt:lpstr>The Lac Operon - Parts</vt:lpstr>
      <vt:lpstr>The Lac Operon - Control</vt:lpstr>
      <vt:lpstr>The Lac Operon: When Glucose Is Present But Not Lactose</vt:lpstr>
      <vt:lpstr>The Lac Operon: When Glucose And Lactose Are Present</vt:lpstr>
      <vt:lpstr>The Lac Operon: When Lactose Is Present But Not Glucose</vt:lpstr>
      <vt:lpstr>The Lac Operon: When Neither Lactose Nor Glucose Is Present</vt:lpstr>
      <vt:lpstr>The Trp Operon</vt:lpstr>
      <vt:lpstr>The Tryptophan Biochemical Pathway</vt:lpstr>
      <vt:lpstr>The Trp Operon: When Tryptophan Is Present</vt:lpstr>
      <vt:lpstr>Attenuation</vt:lpstr>
      <vt:lpstr>Transcription And Translation In Prokaryotes</vt:lpstr>
      <vt:lpstr>The Trp Leader and Attenuator</vt:lpstr>
      <vt:lpstr>The mRNA Sequence Can Fold In Two Ways</vt:lpstr>
      <vt:lpstr>The Attenuator  When Starved For Tryptophan</vt:lpstr>
      <vt:lpstr>The Attenuator  When Tryptophan Is Present</vt:lpstr>
      <vt:lpstr>Control Of Expression In Eukaryotes</vt:lpstr>
      <vt:lpstr>Eukaryotes Have Large Complex Geneomes</vt:lpstr>
      <vt:lpstr>Eukaryotic DNA Must be Packaged</vt:lpstr>
      <vt:lpstr>Highly Packaged DNA Cannot be Expressed</vt:lpstr>
      <vt:lpstr>Only a Subset of Genes is Expressed at any Given Time</vt:lpstr>
      <vt:lpstr>Control of Gene Expression</vt:lpstr>
      <vt:lpstr>Logical Expression Control Points</vt:lpstr>
      <vt:lpstr>A “Simple” Eukaryotic Gene</vt:lpstr>
      <vt:lpstr>Enhancers</vt:lpstr>
      <vt:lpstr>Eukaryotic mRNA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Biology</dc:title>
  <dc:subject>Molecular Basis of Inheritance</dc:subject>
  <dc:creator>T. G. Standish</dc:creator>
  <cp:keywords/>
  <dc:description/>
  <cp:lastModifiedBy>Tanmoy Basak</cp:lastModifiedBy>
  <cp:revision>67</cp:revision>
  <cp:lastPrinted>1956-08-29T08:52:52Z</cp:lastPrinted>
  <dcterms:created xsi:type="dcterms:W3CDTF">1998-01-23T22:48:56Z</dcterms:created>
  <dcterms:modified xsi:type="dcterms:W3CDTF">2025-04-01T13:13:09Z</dcterms:modified>
</cp:coreProperties>
</file>